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3.xml" ContentType="application/vnd.openxmlformats-officedocument.presentationml.notesSlide+xml"/>
  <Override PartName="/ppt/charts/chart5.xml" ContentType="application/vnd.openxmlformats-officedocument.drawingml.chart+xml"/>
  <Override PartName="/ppt/notesSlides/notesSlide4.xml" ContentType="application/vnd.openxmlformats-officedocument.presentationml.notesSlide+xml"/>
  <Override PartName="/ppt/charts/chart6.xml" ContentType="application/vnd.openxmlformats-officedocument.drawingml.chart+xml"/>
  <Override PartName="/ppt/notesSlides/notesSlide5.xml" ContentType="application/vnd.openxmlformats-officedocument.presentationml.notesSl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notesSlides/notesSlide6.xml" ContentType="application/vnd.openxmlformats-officedocument.presentationml.notesSlide+xml"/>
  <Override PartName="/ppt/charts/chart9.xml" ContentType="application/vnd.openxmlformats-officedocument.drawingml.chart+xml"/>
  <Override PartName="/ppt/notesSlides/notesSlide7.xml" ContentType="application/vnd.openxmlformats-officedocument.presentationml.notesSlide+xml"/>
  <Override PartName="/ppt/charts/chart10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notesSlides/notesSlide10.xml" ContentType="application/vnd.openxmlformats-officedocument.presentationml.notesSlide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notesSlides/notesSlide11.xml" ContentType="application/vnd.openxmlformats-officedocument.presentationml.notesSlide+xml"/>
  <Override PartName="/ppt/charts/chart15.xml" ContentType="application/vnd.openxmlformats-officedocument.drawingml.chart+xml"/>
  <Override PartName="/ppt/drawings/drawing1.xml" ContentType="application/vnd.openxmlformats-officedocument.drawingml.chartshapes+xml"/>
  <Override PartName="/ppt/notesSlides/notesSlide12.xml" ContentType="application/vnd.openxmlformats-officedocument.presentationml.notesSlide+xml"/>
  <Override PartName="/ppt/charts/chart16.xml" ContentType="application/vnd.openxmlformats-officedocument.drawingml.char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7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  <Override PartName="/ppt/charts/colors4.xml" ContentType="application/vnd.ms-office.chartcolorstyle+xml"/>
  <Override PartName="/ppt/charts/style4.xml" ContentType="application/vnd.ms-office.chartstyle+xml"/>
  <Override PartName="/ppt/charts/colors5.xml" ContentType="application/vnd.ms-office.chartcolorstyle+xml"/>
  <Override PartName="/ppt/charts/style5.xml" ContentType="application/vnd.ms-office.chartstyle+xml"/>
  <Override PartName="/ppt/charts/colors6.xml" ContentType="application/vnd.ms-office.chartcolorstyle+xml"/>
  <Override PartName="/ppt/charts/style6.xml" ContentType="application/vnd.ms-office.chartstyle+xml"/>
  <Override PartName="/ppt/charts/colors7.xml" ContentType="application/vnd.ms-office.chartcolorstyle+xml"/>
  <Override PartName="/ppt/charts/style7.xml" ContentType="application/vnd.ms-office.chartstyle+xml"/>
  <Override PartName="/ppt/charts/colors8.xml" ContentType="application/vnd.ms-office.chartcolorstyle+xml"/>
  <Override PartName="/ppt/charts/style8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428" r:id="rId1"/>
    <p:sldMasterId id="2147484441" r:id="rId2"/>
    <p:sldMasterId id="2147484521" r:id="rId3"/>
  </p:sldMasterIdLst>
  <p:notesMasterIdLst>
    <p:notesMasterId r:id="rId20"/>
  </p:notesMasterIdLst>
  <p:sldIdLst>
    <p:sldId id="389" r:id="rId4"/>
    <p:sldId id="392" r:id="rId5"/>
    <p:sldId id="393" r:id="rId6"/>
    <p:sldId id="349" r:id="rId7"/>
    <p:sldId id="394" r:id="rId8"/>
    <p:sldId id="380" r:id="rId9"/>
    <p:sldId id="336" r:id="rId10"/>
    <p:sldId id="397" r:id="rId11"/>
    <p:sldId id="378" r:id="rId12"/>
    <p:sldId id="326" r:id="rId13"/>
    <p:sldId id="327" r:id="rId14"/>
    <p:sldId id="387" r:id="rId15"/>
    <p:sldId id="388" r:id="rId16"/>
    <p:sldId id="345" r:id="rId17"/>
    <p:sldId id="364" r:id="rId18"/>
    <p:sldId id="396" r:id="rId19"/>
  </p:sldIdLst>
  <p:sldSz cx="12192000" cy="6858000"/>
  <p:notesSz cx="6858000" cy="9947275"/>
  <p:photoAlbum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pos="3772" userDrawn="1">
          <p15:clr>
            <a:srgbClr val="A4A3A4"/>
          </p15:clr>
        </p15:guide>
        <p15:guide id="2" orient="horz" pos="21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3010"/>
    <a:srgbClr val="FFFFFF"/>
    <a:srgbClr val="1C8E94"/>
    <a:srgbClr val="D60093"/>
    <a:srgbClr val="25BAC1"/>
    <a:srgbClr val="5DDB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138" autoAdjust="0"/>
    <p:restoredTop sz="89803" autoAdjust="0"/>
  </p:normalViewPr>
  <p:slideViewPr>
    <p:cSldViewPr snapToGrid="0">
      <p:cViewPr varScale="1">
        <p:scale>
          <a:sx n="105" d="100"/>
          <a:sy n="105" d="100"/>
        </p:scale>
        <p:origin x="-546" y="-84"/>
      </p:cViewPr>
      <p:guideLst>
        <p:guide orient="horz" pos="2183"/>
        <p:guide pos="377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3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Microsoft_Excel_Worksheet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.xlsx"/></Relationships>
</file>

<file path=ppt/charts/_rels/chart15.xml.rels><?xml version="1.0" encoding="UTF-8" standalone="yes"?>
<Relationships xmlns="http://schemas.openxmlformats.org/package/2006/relationships"><Relationship Id="rId3" Type="http://schemas.microsoft.com/office/2011/relationships/chartColorStyle" Target="colors7.xml"/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5.xlsx"/><Relationship Id="rId4" Type="http://schemas.microsoft.com/office/2011/relationships/chartStyle" Target="style7.xml"/></Relationships>
</file>

<file path=ppt/charts/_rels/chart16.xml.rels><?xml version="1.0" encoding="UTF-8" standalone="yes"?>
<Relationships xmlns="http://schemas.openxmlformats.org/package/2006/relationships"><Relationship Id="rId3" Type="http://schemas.microsoft.com/office/2011/relationships/chartStyle" Target="style8.xml"/><Relationship Id="rId2" Type="http://schemas.microsoft.com/office/2011/relationships/chartColorStyle" Target="colors8.xml"/><Relationship Id="rId1" Type="http://schemas.openxmlformats.org/officeDocument/2006/relationships/package" Target="../embeddings/Microsoft_Excel_Worksheet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7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7026617872543217"/>
          <c:y val="9.7561239531499061E-2"/>
          <c:w val="0.39277560060128519"/>
          <c:h val="0.81563264986919137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Обрабатывающие производства,%</c:v>
                </c:pt>
                <c:pt idx="1">
                  <c:v>Обеспечение электрической энергией, газом и паром; кондиционирование воздуха, %</c:v>
                </c:pt>
                <c:pt idx="2">
                  <c:v>Водоснабжение; водоотведение, организация сбора и утилизации отходов, деятельность по ликвидации загрязнений, %</c:v>
                </c:pt>
              </c:strCache>
            </c:strRef>
          </c:cat>
          <c:val>
            <c:numRef>
              <c:f>Лист1!$B$2:$B$4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E5F-4670-ADD0-CBF20DE5883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chemeClr val="tx1"/>
              </a:solidFill>
            </a:ln>
          </c:spPr>
          <c:explosion val="12"/>
          <c:dPt>
            <c:idx val="0"/>
            <c:bubble3D val="0"/>
            <c:spPr>
              <a:solidFill>
                <a:schemeClr val="accent2"/>
              </a:solidFill>
              <a:ln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CE5F-4670-ADD0-CBF20DE58832}"/>
              </c:ext>
            </c:extLst>
          </c:dPt>
          <c:dPt>
            <c:idx val="1"/>
            <c:bubble3D val="0"/>
            <c:spPr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CE5F-4670-ADD0-CBF20DE58832}"/>
              </c:ext>
            </c:extLst>
          </c:dPt>
          <c:dPt>
            <c:idx val="2"/>
            <c:bubble3D val="0"/>
            <c:spPr>
              <a:solidFill>
                <a:srgbClr val="FFFF00"/>
              </a:solidFill>
              <a:ln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CE5F-4670-ADD0-CBF20DE58832}"/>
              </c:ext>
            </c:extLst>
          </c:dPt>
          <c:dLbls>
            <c:dLbl>
              <c:idx val="0"/>
              <c:layout>
                <c:manualLayout>
                  <c:x val="-4.0835688382862306E-2"/>
                  <c:y val="0.1804524235977647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2400" b="1" i="1" u="none" strike="noStrike" kern="1200" baseline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en-US" dirty="0" smtClean="0"/>
                      <a:t>192,9</a:t>
                    </a:r>
                    <a:endParaRPr lang="en-US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0052555018034885"/>
                      <c:h val="0.1617985320869538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CE5F-4670-ADD0-CBF20DE58832}"/>
                </c:ext>
              </c:extLst>
            </c:dLbl>
            <c:dLbl>
              <c:idx val="1"/>
              <c:layout>
                <c:manualLayout>
                  <c:x val="2.0351524228162939E-2"/>
                  <c:y val="-0.2405446176910844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2400" b="1" i="1" u="none" strike="noStrike" kern="1200" baseline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109,2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1945749559475564"/>
                      <c:h val="0.1384919680449854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CE5F-4670-ADD0-CBF20DE58832}"/>
                </c:ext>
              </c:extLst>
            </c:dLbl>
            <c:dLbl>
              <c:idx val="2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2400" b="1" i="1" u="none" strike="noStrike" kern="1200" baseline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en-US" dirty="0" smtClean="0"/>
                      <a:t>103,9</a:t>
                    </a:r>
                    <a:endParaRPr lang="en-US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/>
                </c:ext>
                <c:ext xmlns:c16="http://schemas.microsoft.com/office/drawing/2014/chart" uri="{C3380CC4-5D6E-409C-BE32-E72D297353CC}">
                  <c16:uniqueId val="{00000006-CE5F-4670-ADD0-CBF20DE5883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1" u="none" strike="noStrike" kern="1200" baseline="0">
                    <a:solidFill>
                      <a:srgbClr val="00206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Обрабатывающие производства,%</c:v>
                </c:pt>
                <c:pt idx="1">
                  <c:v>Обеспечение электрической энергией, газом и паром; кондиционирование воздуха, %</c:v>
                </c:pt>
                <c:pt idx="2">
                  <c:v>Водоснабжение; водоотведение, организация сбора и утилизации отходов, деятельность по ликвидации загрязнений, %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109.2</c:v>
                </c:pt>
                <c:pt idx="1">
                  <c:v>103.9</c:v>
                </c:pt>
                <c:pt idx="2">
                  <c:v>96.2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CE5F-4670-ADD0-CBF20DE5883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8.3186787926403313E-2"/>
          <c:y val="0.11756941995717225"/>
          <c:w val="0.46003564934882679"/>
          <c:h val="0.7608210131542383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1" u="none" strike="noStrike" kern="120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3.7900864139923926E-2"/>
          <c:y val="5.3537023592848183E-2"/>
          <c:w val="0.91434117811583993"/>
          <c:h val="0.82862664412168763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 w="63500" cap="sq" cmpd="sng">
              <a:solidFill>
                <a:srgbClr val="002060"/>
              </a:solidFill>
            </a:ln>
          </c:spPr>
          <c:marker>
            <c:symbol val="square"/>
            <c:size val="7"/>
            <c:spPr>
              <a:solidFill>
                <a:srgbClr val="00B050"/>
              </a:solidFill>
              <a:ln>
                <a:solidFill>
                  <a:srgbClr val="002060"/>
                </a:solidFill>
              </a:ln>
            </c:spPr>
          </c:marker>
          <c:dLbls>
            <c:dLbl>
              <c:idx val="0"/>
              <c:layout>
                <c:manualLayout>
                  <c:x val="-9.3612178849651947E-3"/>
                  <c:y val="9.9823272893804868E-2"/>
                </c:manualLayout>
              </c:layout>
              <c:tx>
                <c:rich>
                  <a:bodyPr/>
                  <a:lstStyle/>
                  <a:p>
                    <a:r>
                      <a:rPr lang="en-US" sz="2800" dirty="0" smtClean="0">
                        <a:solidFill>
                          <a:srgbClr val="FF0000"/>
                        </a:solidFill>
                      </a:rPr>
                      <a:t>1889,1 </a:t>
                    </a:r>
                    <a:endParaRPr lang="en-US" sz="2800" dirty="0">
                      <a:solidFill>
                        <a:srgbClr val="FF0000"/>
                      </a:solidFill>
                    </a:endParaRPr>
                  </a:p>
                </c:rich>
              </c:tx>
              <c:dLblPos val="r"/>
              <c:showLegendKey val="0"/>
              <c:showVal val="1"/>
              <c:showCatName val="0"/>
              <c:showSerName val="1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11EF-4626-ABFF-83FA9EEA01CE}"/>
                </c:ext>
              </c:extLst>
            </c:dLbl>
            <c:dLbl>
              <c:idx val="1"/>
              <c:layout>
                <c:manualLayout>
                  <c:x val="-6.2799983199971987E-2"/>
                  <c:y val="5.1290734528508991E-2"/>
                </c:manualLayout>
              </c:layout>
              <c:tx>
                <c:rich>
                  <a:bodyPr/>
                  <a:lstStyle/>
                  <a:p>
                    <a:r>
                      <a:rPr lang="en-US" sz="2800" b="1" i="0" baseline="0" dirty="0" smtClean="0">
                        <a:solidFill>
                          <a:srgbClr val="FF0000"/>
                        </a:solidFill>
                      </a:rPr>
                      <a:t>665,9 </a:t>
                    </a:r>
                    <a:endParaRPr lang="en-US" sz="2800" b="1" i="0" baseline="0" dirty="0">
                      <a:solidFill>
                        <a:srgbClr val="FF0000"/>
                      </a:solidFill>
                    </a:endParaRPr>
                  </a:p>
                </c:rich>
              </c:tx>
              <c:dLblPos val="r"/>
              <c:showLegendKey val="0"/>
              <c:showVal val="1"/>
              <c:showCatName val="0"/>
              <c:showSerName val="1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11EF-4626-ABFF-83FA9EEA01CE}"/>
                </c:ext>
              </c:extLst>
            </c:dLbl>
            <c:dLbl>
              <c:idx val="2"/>
              <c:layout>
                <c:manualLayout>
                  <c:x val="-9.2556341249193666E-2"/>
                  <c:y val="-8.5304279992217263E-2"/>
                </c:manualLayout>
              </c:layout>
              <c:tx>
                <c:rich>
                  <a:bodyPr/>
                  <a:lstStyle/>
                  <a:p>
                    <a:r>
                      <a:rPr lang="en-US" sz="2800" dirty="0" smtClean="0">
                        <a:solidFill>
                          <a:srgbClr val="FF0000"/>
                        </a:solidFill>
                      </a:rPr>
                      <a:t> 853,98 </a:t>
                    </a:r>
                    <a:endParaRPr lang="en-US" sz="2800" dirty="0">
                      <a:solidFill>
                        <a:srgbClr val="FF0000"/>
                      </a:solidFill>
                    </a:endParaRPr>
                  </a:p>
                </c:rich>
              </c:tx>
              <c:dLblPos val="r"/>
              <c:showLegendKey val="0"/>
              <c:showVal val="1"/>
              <c:showCatName val="0"/>
              <c:showSerName val="1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11EF-4626-ABFF-83FA9EEA01CE}"/>
                </c:ext>
              </c:extLst>
            </c:dLbl>
            <c:dLbl>
              <c:idx val="3"/>
              <c:layout>
                <c:manualLayout>
                  <c:x val="-5.7743728489386886E-2"/>
                  <c:y val="0.18538357139121439"/>
                </c:manualLayout>
              </c:layout>
              <c:tx>
                <c:rich>
                  <a:bodyPr/>
                  <a:lstStyle/>
                  <a:p>
                    <a:r>
                      <a:rPr lang="en-US" sz="2800" dirty="0" smtClean="0">
                        <a:solidFill>
                          <a:srgbClr val="FF0000"/>
                        </a:solidFill>
                      </a:rPr>
                      <a:t>1355,5</a:t>
                    </a:r>
                    <a:endParaRPr lang="en-US" sz="2800" dirty="0">
                      <a:solidFill>
                        <a:srgbClr val="FF0000"/>
                      </a:solidFill>
                    </a:endParaRPr>
                  </a:p>
                </c:rich>
              </c:tx>
              <c:dLblPos val="r"/>
              <c:showLegendKey val="0"/>
              <c:showVal val="1"/>
              <c:showCatName val="0"/>
              <c:showSerName val="1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11EF-4626-ABFF-83FA9EEA01CE}"/>
                </c:ext>
              </c:extLst>
            </c:dLbl>
            <c:dLbl>
              <c:idx val="4"/>
              <c:layout>
                <c:manualLayout>
                  <c:x val="-5.4246553340321212E-2"/>
                  <c:y val="-7.1670647935167406E-2"/>
                </c:manualLayout>
              </c:layout>
              <c:tx>
                <c:rich>
                  <a:bodyPr/>
                  <a:lstStyle/>
                  <a:p>
                    <a:r>
                      <a:rPr lang="en-US" sz="2800" dirty="0" smtClean="0">
                        <a:solidFill>
                          <a:srgbClr val="FF0000"/>
                        </a:solidFill>
                      </a:rPr>
                      <a:t>1639,4 </a:t>
                    </a:r>
                    <a:endParaRPr lang="en-US" sz="2800" dirty="0">
                      <a:solidFill>
                        <a:srgbClr val="FF0000"/>
                      </a:solidFill>
                    </a:endParaRPr>
                  </a:p>
                </c:rich>
              </c:tx>
              <c:dLblPos val="r"/>
              <c:showLegendKey val="0"/>
              <c:showVal val="1"/>
              <c:showCatName val="0"/>
              <c:showSerName val="1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3894971206874351"/>
                      <c:h val="9.461786334827719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11EF-4626-ABFF-83FA9EEA01CE}"/>
                </c:ext>
              </c:extLst>
            </c:dLbl>
            <c:numFmt formatCode="General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800" b="1" i="0" baseline="0">
                    <a:solidFill>
                      <a:srgbClr val="FF0000"/>
                    </a:solidFill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1889.1</c:v>
                </c:pt>
                <c:pt idx="1">
                  <c:v>665.9</c:v>
                </c:pt>
                <c:pt idx="2">
                  <c:v>853.98</c:v>
                </c:pt>
                <c:pt idx="3">
                  <c:v>1355.5</c:v>
                </c:pt>
                <c:pt idx="4">
                  <c:v>1639.348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5-11EF-4626-ABFF-83FA9EEA01C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marker>
            <c:symbol val="none"/>
          </c:marker>
          <c:cat>
            <c:numRef>
              <c:f>Лист1!$A$2:$A$6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6-11EF-4626-ABFF-83FA9EEA01CE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Столбец3</c:v>
                </c:pt>
              </c:strCache>
            </c:strRef>
          </c:tx>
          <c:marker>
            <c:symbol val="none"/>
          </c:marker>
          <c:cat>
            <c:numRef>
              <c:f>Лист1!$A$2:$A$6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7-11EF-4626-ABFF-83FA9EEA01CE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Столбец4</c:v>
                </c:pt>
              </c:strCache>
            </c:strRef>
          </c:tx>
          <c:marker>
            <c:symbol val="none"/>
          </c:marker>
          <c:cat>
            <c:numRef>
              <c:f>Лист1!$A$2:$A$6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Лист1!$E$2:$E$6</c:f>
              <c:numCache>
                <c:formatCode>General</c:formatCode>
                <c:ptCount val="5"/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8-11EF-4626-ABFF-83FA9EEA01CE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Столбец5</c:v>
                </c:pt>
              </c:strCache>
            </c:strRef>
          </c:tx>
          <c:marker>
            <c:symbol val="none"/>
          </c:marker>
          <c:cat>
            <c:numRef>
              <c:f>Лист1!$A$2:$A$6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Лист1!$F$2:$F$6</c:f>
              <c:numCache>
                <c:formatCode>General</c:formatCode>
                <c:ptCount val="5"/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9-11EF-4626-ABFF-83FA9EEA01C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9026560"/>
        <c:axId val="50578560"/>
      </c:lineChart>
      <c:catAx>
        <c:axId val="159026560"/>
        <c:scaling>
          <c:orientation val="minMax"/>
        </c:scaling>
        <c:delete val="0"/>
        <c:axPos val="b"/>
        <c:numFmt formatCode="General" sourceLinked="0"/>
        <c:majorTickMark val="cross"/>
        <c:minorTickMark val="none"/>
        <c:tickLblPos val="low"/>
        <c:txPr>
          <a:bodyPr/>
          <a:lstStyle/>
          <a:p>
            <a:pPr>
              <a:defRPr sz="2400" b="1" i="0" baseline="0"/>
            </a:pPr>
            <a:endParaRPr lang="ru-RU"/>
          </a:p>
        </c:txPr>
        <c:crossAx val="50578560"/>
        <c:crosses val="autoZero"/>
        <c:auto val="0"/>
        <c:lblAlgn val="ctr"/>
        <c:lblOffset val="50"/>
        <c:tickLblSkip val="1"/>
        <c:noMultiLvlLbl val="0"/>
      </c:catAx>
      <c:valAx>
        <c:axId val="50578560"/>
        <c:scaling>
          <c:orientation val="minMax"/>
        </c:scaling>
        <c:delete val="1"/>
        <c:axPos val="l"/>
        <c:majorGridlines/>
        <c:numFmt formatCode="General" sourceLinked="0"/>
        <c:majorTickMark val="out"/>
        <c:minorTickMark val="out"/>
        <c:tickLblPos val="none"/>
        <c:crossAx val="159026560"/>
        <c:crossesAt val="1"/>
        <c:crossBetween val="midCat"/>
      </c:valAx>
      <c:spPr>
        <a:solidFill>
          <a:schemeClr val="bg1"/>
        </a:solidFill>
        <a:ln w="25400">
          <a:noFill/>
        </a:ln>
      </c:spPr>
    </c:plotArea>
    <c:plotVisOnly val="1"/>
    <c:dispBlanksAs val="gap"/>
    <c:showDLblsOverMax val="0"/>
  </c:chart>
  <c:spPr>
    <a:solidFill>
      <a:schemeClr val="accent2">
        <a:lumMod val="20000"/>
        <a:lumOff val="80000"/>
      </a:schemeClr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8.9908184003346076E-2"/>
          <c:y val="0.16145088391784426"/>
          <c:w val="0.67181065784874416"/>
          <c:h val="0.6068204922830473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Численность населения на начало года, чел.</c:v>
                </c:pt>
              </c:strCache>
            </c:strRef>
          </c:tx>
          <c:spPr>
            <a:gradFill>
              <a:gsLst>
                <a:gs pos="0">
                  <a:schemeClr val="accent2">
                    <a:lumMod val="15000"/>
                    <a:alpha val="51000"/>
                  </a:schemeClr>
                </a:gs>
                <a:gs pos="0">
                  <a:schemeClr val="accent2">
                    <a:lumMod val="89000"/>
                  </a:schemeClr>
                </a:gs>
                <a:gs pos="93500">
                  <a:schemeClr val="accent2">
                    <a:lumMod val="75000"/>
                  </a:schemeClr>
                </a:gs>
                <a:gs pos="64000">
                  <a:srgbClr val="780B5F"/>
                </a:gs>
                <a:gs pos="29000">
                  <a:schemeClr val="accent2">
                    <a:lumMod val="75000"/>
                  </a:schemeClr>
                </a:gs>
                <a:gs pos="88000">
                  <a:schemeClr val="accent2">
                    <a:lumMod val="70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0"/>
            </a:effectLst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dLbl>
              <c:idx val="0"/>
              <c:layout>
                <c:manualLayout>
                  <c:x val="0"/>
                  <c:y val="0.1523032068325517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9C04-45B5-BA88-C2D46EADD5C3}"/>
                </c:ext>
              </c:extLst>
            </c:dLbl>
            <c:dLbl>
              <c:idx val="1"/>
              <c:layout>
                <c:manualLayout>
                  <c:x val="0"/>
                  <c:y val="0.1612622189991725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9C04-45B5-BA88-C2D46EADD5C3}"/>
                </c:ext>
              </c:extLst>
            </c:dLbl>
            <c:dLbl>
              <c:idx val="2"/>
              <c:layout>
                <c:manualLayout>
                  <c:x val="0"/>
                  <c:y val="0.1836597494157242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9C04-45B5-BA88-C2D46EADD5C3}"/>
                </c:ext>
              </c:extLst>
            </c:dLbl>
            <c:dLbl>
              <c:idx val="3"/>
              <c:layout>
                <c:manualLayout>
                  <c:x val="0"/>
                  <c:y val="0.129905676416000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9C04-45B5-BA88-C2D46EADD5C3}"/>
                </c:ext>
              </c:extLst>
            </c:dLbl>
            <c:dLbl>
              <c:idx val="4"/>
              <c:layout>
                <c:manualLayout>
                  <c:x val="2.4999286437690262E-3"/>
                  <c:y val="0.1266666555847195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C04-45B5-BA88-C2D46EADD5C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1" u="none" strike="noStrike" kern="1200" baseline="0">
                    <a:solidFill>
                      <a:schemeClr val="bg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21282</c:v>
                </c:pt>
                <c:pt idx="1">
                  <c:v>20894</c:v>
                </c:pt>
                <c:pt idx="2">
                  <c:v>20542</c:v>
                </c:pt>
                <c:pt idx="3">
                  <c:v>20291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9C04-45B5-BA88-C2D46EADD5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144358784"/>
        <c:axId val="144368768"/>
      </c:barChart>
      <c:barChart>
        <c:barDir val="col"/>
        <c:grouping val="clustered"/>
        <c:varyColors val="0"/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2">
                <a:shade val="76000"/>
              </a:schemeClr>
            </a:solidFill>
            <a:ln>
              <a:noFill/>
            </a:ln>
            <a:effectLst/>
          </c:spPr>
          <c:invertIfNegative val="0"/>
          <c:cat>
            <c:numRef>
              <c:f>Лист1!$A$2:$A$5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Лист1!$C$2:$C$5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9C04-45B5-BA88-C2D46EADD5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144358784"/>
        <c:axId val="144368768"/>
      </c:barChart>
      <c:catAx>
        <c:axId val="14435878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4368768"/>
        <c:crosses val="autoZero"/>
        <c:auto val="1"/>
        <c:lblAlgn val="ctr"/>
        <c:lblOffset val="100"/>
        <c:noMultiLvlLbl val="0"/>
      </c:catAx>
      <c:valAx>
        <c:axId val="1443687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43587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800" b="1" i="1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7.1675469847142279E-2"/>
          <c:y val="3.7767598840886792E-3"/>
          <c:w val="0.89999992923463479"/>
          <c:h val="0.1532029664030223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1" u="none" strike="noStrike" kern="1200" baseline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2809833677062688E-2"/>
          <c:y val="2.2770595094132384E-2"/>
          <c:w val="0.70065214103495654"/>
          <c:h val="0.9397435009865347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Естественный прирост(+), убыль (-), чел.</c:v>
                </c:pt>
              </c:strCache>
            </c:strRef>
          </c:tx>
          <c:spPr>
            <a:ln w="76200">
              <a:solidFill>
                <a:schemeClr val="accent2"/>
              </a:solidFill>
              <a:tailEnd type="triangle"/>
            </a:ln>
            <a:effectLst>
              <a:outerShdw blurRad="50800" dist="38100" dir="5400000" rotWithShape="0">
                <a:srgbClr val="000000">
                  <a:alpha val="60000"/>
                </a:srgbClr>
              </a:outerShdw>
            </a:effectLst>
          </c:spPr>
          <c:dLbls>
            <c:dLbl>
              <c:idx val="0"/>
              <c:layout>
                <c:manualLayout>
                  <c:x val="1.3568241469816235E-2"/>
                  <c:y val="-5.39870323640305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DFFA-43F7-A94F-2C68951D3CB9}"/>
                </c:ext>
              </c:extLst>
            </c:dLbl>
            <c:dLbl>
              <c:idx val="1"/>
              <c:layout>
                <c:manualLayout>
                  <c:x val="-5.3769685039370081E-2"/>
                  <c:y val="-8.57279619206556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DFFA-43F7-A94F-2C68951D3CB9}"/>
                </c:ext>
              </c:extLst>
            </c:dLbl>
            <c:dLbl>
              <c:idx val="2"/>
              <c:layout>
                <c:manualLayout>
                  <c:x val="-3.8181512467191522E-2"/>
                  <c:y val="-9.863680968473526E-2"/>
                </c:manualLayout>
              </c:layout>
              <c:tx>
                <c:rich>
                  <a:bodyPr/>
                  <a:lstStyle/>
                  <a:p>
                    <a:fld id="{41EFB0EB-61A2-4DB4-85FA-E6A65FFC0403}" type="VALUE">
                      <a:rPr lang="en-US" sz="2400" b="1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DFFA-43F7-A94F-2C68951D3CB9}"/>
                </c:ext>
              </c:extLst>
            </c:dLbl>
            <c:dLbl>
              <c:idx val="4"/>
              <c:layout>
                <c:manualLayout>
                  <c:x val="-6.9476952099737532E-2"/>
                  <c:y val="-6.9195400770306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FFA-43F7-A94F-2C68951D3CB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1" u="none" strike="noStrike" kern="1200" baseline="0">
                    <a:solidFill>
                      <a:srgbClr val="00206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-79</c:v>
                </c:pt>
                <c:pt idx="1">
                  <c:v>-139</c:v>
                </c:pt>
                <c:pt idx="2">
                  <c:v>-122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5-DFFA-43F7-A94F-2C68951D3CB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spPr>
            <a:effectLst>
              <a:outerShdw blurRad="50800" dist="38100" dir="5400000" rotWithShape="0">
                <a:srgbClr val="000000">
                  <a:alpha val="60000"/>
                </a:srgbClr>
              </a:outerShdw>
            </a:effectLst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Лист1!$C$2:$C$4</c:f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6-DFFA-43F7-A94F-2C68951D3CB9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Миграционный прирост(+), убыль (-), чел.</c:v>
                </c:pt>
              </c:strCache>
            </c:strRef>
          </c:tx>
          <c:spPr>
            <a:ln w="76200">
              <a:solidFill>
                <a:srgbClr val="FFFF00"/>
              </a:solidFill>
              <a:tailEnd type="triangle"/>
            </a:ln>
          </c:spPr>
          <c:dLbls>
            <c:dLbl>
              <c:idx val="0"/>
              <c:layout>
                <c:manualLayout>
                  <c:x val="-3.0208333333333334E-2"/>
                  <c:y val="-0.1442350940428904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DFFA-43F7-A94F-2C68951D3CB9}"/>
                </c:ext>
              </c:extLst>
            </c:dLbl>
            <c:dLbl>
              <c:idx val="1"/>
              <c:layout>
                <c:manualLayout>
                  <c:x val="-4.1666666666667429E-3"/>
                  <c:y val="6.96233011094067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DFFA-43F7-A94F-2C68951D3CB9}"/>
                </c:ext>
              </c:extLst>
            </c:dLbl>
            <c:dLbl>
              <c:idx val="2"/>
              <c:layout>
                <c:manualLayout>
                  <c:x val="1.0416666666665903E-3"/>
                  <c:y val="-3.46175857956229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DFFA-43F7-A94F-2C68951D3CB9}"/>
                </c:ext>
              </c:extLst>
            </c:dLbl>
            <c:dLbl>
              <c:idx val="4"/>
              <c:layout>
                <c:manualLayout>
                  <c:x val="-1.4583333333333334E-2"/>
                  <c:y val="-5.37687337439260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DFFA-43F7-A94F-2C68951D3CB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2400" b="1">
                    <a:solidFill>
                      <a:srgbClr val="00B05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-178</c:v>
                </c:pt>
                <c:pt idx="1">
                  <c:v>-214</c:v>
                </c:pt>
                <c:pt idx="2">
                  <c:v>-122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C-DFFA-43F7-A94F-2C68951D3CB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50651520"/>
        <c:axId val="50653056"/>
      </c:lineChart>
      <c:catAx>
        <c:axId val="5065152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0653056"/>
        <c:crosses val="autoZero"/>
        <c:auto val="1"/>
        <c:lblAlgn val="ctr"/>
        <c:lblOffset val="100"/>
        <c:noMultiLvlLbl val="0"/>
      </c:catAx>
      <c:valAx>
        <c:axId val="50653056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0651520"/>
        <c:crosses val="autoZero"/>
        <c:crossBetween val="between"/>
      </c:valAx>
      <c:spPr>
        <a:noFill/>
        <a:ln>
          <a:solidFill>
            <a:schemeClr val="accent2"/>
          </a:solidFill>
        </a:ln>
        <a:effectLst/>
        <a:sp3d/>
      </c:spPr>
    </c:plotArea>
    <c:legend>
      <c:legendPos val="b"/>
      <c:layout>
        <c:manualLayout>
          <c:xMode val="edge"/>
          <c:yMode val="edge"/>
          <c:x val="0.79062441783808668"/>
          <c:y val="0.10243129107047687"/>
          <c:w val="0.20415393978969976"/>
          <c:h val="0.87053990515070112"/>
        </c:manualLayout>
      </c:layout>
      <c:overlay val="0"/>
      <c:txPr>
        <a:bodyPr/>
        <a:lstStyle/>
        <a:p>
          <a:pPr>
            <a:defRPr sz="1800" b="1" i="1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5.1253751890130754E-2"/>
          <c:y val="0.247677914845578"/>
          <c:w val="0.96489421279956378"/>
          <c:h val="0.5001188656338642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Среднесписочная численность работников в организациях (без СМП), тыс.чел.</c:v>
                </c:pt>
              </c:strCache>
            </c:strRef>
          </c:tx>
          <c:spPr>
            <a:gradFill>
              <a:gsLst>
                <a:gs pos="0">
                  <a:schemeClr val="accent2">
                    <a:lumMod val="15000"/>
                    <a:alpha val="51000"/>
                  </a:schemeClr>
                </a:gs>
                <a:gs pos="0">
                  <a:schemeClr val="accent2">
                    <a:lumMod val="89000"/>
                  </a:schemeClr>
                </a:gs>
                <a:gs pos="93500">
                  <a:schemeClr val="accent2">
                    <a:lumMod val="75000"/>
                  </a:schemeClr>
                </a:gs>
                <a:gs pos="64000">
                  <a:srgbClr val="780B5F"/>
                </a:gs>
                <a:gs pos="29000">
                  <a:schemeClr val="accent2">
                    <a:lumMod val="75000"/>
                  </a:schemeClr>
                </a:gs>
                <a:gs pos="88000">
                  <a:schemeClr val="accent2">
                    <a:lumMod val="70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0"/>
            </a:effectLst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dLbl>
              <c:idx val="0"/>
              <c:layout>
                <c:manualLayout>
                  <c:x val="-6.8270483474481411E-3"/>
                  <c:y val="0.2503011497297534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2364543118156078"/>
                      <c:h val="0.1186427449719032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F239-4C39-8C4A-D44D9246E186}"/>
                </c:ext>
              </c:extLst>
            </c:dLbl>
            <c:dLbl>
              <c:idx val="1"/>
              <c:layout>
                <c:manualLayout>
                  <c:x val="0"/>
                  <c:y val="0.18021682780542259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2,166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0240572521172212"/>
                      <c:h val="0.1186427449719032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F239-4C39-8C4A-D44D9246E186}"/>
                </c:ext>
              </c:extLst>
            </c:dLbl>
            <c:dLbl>
              <c:idx val="4"/>
              <c:layout>
                <c:manualLayout>
                  <c:x val="0"/>
                  <c:y val="0.129905676416000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239-4C39-8C4A-D44D9246E18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1" u="none" strike="noStrike" kern="1200" baseline="0">
                    <a:solidFill>
                      <a:schemeClr val="bg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2018</c:v>
                </c:pt>
                <c:pt idx="1">
                  <c:v>2019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2.2000000000000002</c:v>
                </c:pt>
                <c:pt idx="1">
                  <c:v>2.1659999999999999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F239-4C39-8C4A-D44D9246E1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50736128"/>
        <c:axId val="50780032"/>
      </c:barChart>
      <c:catAx>
        <c:axId val="5073612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0780032"/>
        <c:crosses val="autoZero"/>
        <c:auto val="1"/>
        <c:lblAlgn val="ctr"/>
        <c:lblOffset val="100"/>
        <c:noMultiLvlLbl val="0"/>
      </c:catAx>
      <c:valAx>
        <c:axId val="507800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07361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800" b="1" i="1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1508806354805346"/>
          <c:y val="0"/>
          <c:w val="0.73487990275273884"/>
          <c:h val="0.2432247082177492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1" u="none" strike="noStrike" kern="1200" baseline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207816601049869E-2"/>
          <c:y val="4.3543318591519768E-2"/>
          <c:w val="0.81395013123359583"/>
          <c:h val="0.34021243458033479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Численность безpаботных, зарегистрированных в органах государственной службы занятости населения, чел.  </c:v>
                </c:pt>
              </c:strCache>
            </c:strRef>
          </c:tx>
          <c:spPr>
            <a:ln w="76200">
              <a:solidFill>
                <a:srgbClr val="FFFF00"/>
              </a:solidFill>
              <a:tailEnd type="triangle"/>
            </a:ln>
            <a:effectLst>
              <a:outerShdw blurRad="50800" dist="38100" dir="5400000" rotWithShape="0">
                <a:srgbClr val="000000">
                  <a:alpha val="60000"/>
                </a:srgbClr>
              </a:outerShdw>
            </a:effectLst>
          </c:spPr>
          <c:marker>
            <c:symbol val="none"/>
          </c:marker>
          <c:dLbls>
            <c:dLbl>
              <c:idx val="0"/>
              <c:layout>
                <c:manualLayout>
                  <c:x val="-5.2728018372703488E-2"/>
                  <c:y val="0.1061219995362522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E02E-438F-968A-AB0F973BA19F}"/>
                </c:ext>
              </c:extLst>
            </c:dLbl>
            <c:dLbl>
              <c:idx val="1"/>
              <c:layout>
                <c:manualLayout>
                  <c:x val="-4.5473179133858344E-2"/>
                  <c:y val="0.11314650722779437"/>
                </c:manualLayout>
              </c:layout>
              <c:tx>
                <c:rich>
                  <a:bodyPr/>
                  <a:lstStyle/>
                  <a:p>
                    <a:fld id="{41EFB0EB-61A2-4DB4-85FA-E6A65FFC0403}" type="VALUE">
                      <a:rPr lang="en-US" sz="2400" b="1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E02E-438F-968A-AB0F973BA19F}"/>
                </c:ext>
              </c:extLst>
            </c:dLbl>
            <c:dLbl>
              <c:idx val="4"/>
              <c:layout>
                <c:manualLayout>
                  <c:x val="-7.1560285433070872E-2"/>
                  <c:y val="0.1123333605088096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02E-438F-968A-AB0F973BA19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1" u="none" strike="noStrike" kern="1200" baseline="0">
                    <a:solidFill>
                      <a:srgbClr val="FF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2018</c:v>
                </c:pt>
                <c:pt idx="1">
                  <c:v>2019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49</c:v>
                </c:pt>
                <c:pt idx="1">
                  <c:v>47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E02E-438F-968A-AB0F973BA19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spPr>
            <a:effectLst>
              <a:outerShdw blurRad="50800" dist="38100" dir="5400000" rotWithShape="0">
                <a:srgbClr val="000000">
                  <a:alpha val="60000"/>
                </a:srgbClr>
              </a:outerShdw>
            </a:effectLst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2018</c:v>
                </c:pt>
                <c:pt idx="1">
                  <c:v>2019</c:v>
                </c:pt>
              </c:numCache>
            </c:numRef>
          </c:cat>
          <c:val>
            <c:numRef>
              <c:f>Лист1!$C$2:$C$3</c:f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E02E-438F-968A-AB0F973BA19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31759488"/>
        <c:axId val="131781760"/>
      </c:lineChart>
      <c:catAx>
        <c:axId val="1317594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31781760"/>
        <c:crosses val="autoZero"/>
        <c:auto val="1"/>
        <c:lblAlgn val="ctr"/>
        <c:lblOffset val="100"/>
        <c:noMultiLvlLbl val="0"/>
      </c:catAx>
      <c:valAx>
        <c:axId val="131781760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31759488"/>
        <c:crosses val="autoZero"/>
        <c:crossBetween val="between"/>
      </c:valAx>
      <c:spPr>
        <a:noFill/>
        <a:ln>
          <a:solidFill>
            <a:schemeClr val="bg1">
              <a:lumMod val="95000"/>
            </a:schemeClr>
          </a:solidFill>
        </a:ln>
        <a:effectLst/>
        <a:sp3d/>
      </c:spPr>
    </c:plotArea>
    <c:legend>
      <c:legendPos val="b"/>
      <c:layout>
        <c:manualLayout>
          <c:xMode val="edge"/>
          <c:yMode val="edge"/>
          <c:x val="1.6355448426477015E-2"/>
          <c:y val="0.72630163548238702"/>
          <c:w val="0.98142884136875175"/>
          <c:h val="0.27185073559025058"/>
        </c:manualLayout>
      </c:layout>
      <c:overlay val="0"/>
      <c:txPr>
        <a:bodyPr/>
        <a:lstStyle/>
        <a:p>
          <a:pPr>
            <a:defRPr sz="1800" b="1" i="1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solidFill>
        <a:schemeClr val="bg1"/>
      </a:solidFill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6445977270505509"/>
          <c:y val="0.21785624015709759"/>
          <c:w val="0.423152282185152"/>
          <c:h val="0.60423656581537943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получающих начальное общее образование </c:v>
                </c:pt>
                <c:pt idx="1">
                  <c:v>получающих основное общее образование </c:v>
                </c:pt>
                <c:pt idx="2">
                  <c:v>получающих среднее общее образование </c:v>
                </c:pt>
              </c:strCache>
            </c:strRef>
          </c:cat>
          <c:val>
            <c:numRef>
              <c:f>Лист1!$B$2:$B$4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901-42AE-8AF3-FEC74C688CB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chemeClr val="tx1"/>
              </a:solidFill>
            </a:ln>
          </c:spPr>
          <c:dPt>
            <c:idx val="0"/>
            <c:bubble3D val="0"/>
            <c:explosion val="8"/>
            <c:spPr>
              <a:solidFill>
                <a:srgbClr val="FFFF00"/>
              </a:solidFill>
              <a:ln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A901-42AE-8AF3-FEC74C688CB8}"/>
              </c:ext>
            </c:extLst>
          </c:dPt>
          <c:dPt>
            <c:idx val="1"/>
            <c:bubble3D val="0"/>
            <c:explosion val="8"/>
            <c:spPr>
              <a:solidFill>
                <a:schemeClr val="accent2"/>
              </a:solidFill>
              <a:ln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A901-42AE-8AF3-FEC74C688CB8}"/>
              </c:ext>
            </c:extLst>
          </c:dPt>
          <c:dPt>
            <c:idx val="2"/>
            <c:bubble3D val="0"/>
            <c:explosion val="8"/>
            <c:spPr>
              <a:solidFill>
                <a:srgbClr val="00B050"/>
              </a:solidFill>
              <a:ln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A901-42AE-8AF3-FEC74C688CB8}"/>
              </c:ext>
            </c:extLst>
          </c:dPt>
          <c:dLbls>
            <c:dLbl>
              <c:idx val="0"/>
              <c:layout>
                <c:manualLayout>
                  <c:x val="-0.16355656447694414"/>
                  <c:y val="2.205966197955715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A901-42AE-8AF3-FEC74C688CB8}"/>
                </c:ext>
              </c:extLst>
            </c:dLbl>
            <c:dLbl>
              <c:idx val="1"/>
              <c:layout>
                <c:manualLayout>
                  <c:x val="0.16194645563839569"/>
                  <c:y val="-0.1247642564112534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A901-42AE-8AF3-FEC74C688CB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1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Лист1!$A$2:$A$4</c:f>
              <c:strCache>
                <c:ptCount val="3"/>
                <c:pt idx="0">
                  <c:v>получающих начальное общее образование </c:v>
                </c:pt>
                <c:pt idx="1">
                  <c:v>получающих основное общее образование </c:v>
                </c:pt>
                <c:pt idx="2">
                  <c:v>получающих среднее общее образование 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988</c:v>
                </c:pt>
                <c:pt idx="1">
                  <c:v>1166</c:v>
                </c:pt>
                <c:pt idx="2">
                  <c:v>256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A901-42AE-8AF3-FEC74C688C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2.3147035870449504E-2"/>
          <c:y val="0.83060801746276047"/>
          <c:w val="0.96415125602079765"/>
          <c:h val="0.168858882797404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1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2000" b="1" i="1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pPr>
            <a:r>
              <a:rPr lang="ru-RU" sz="1900" dirty="0" smtClean="0">
                <a:solidFill>
                  <a:schemeClr val="tx1"/>
                </a:solidFill>
              </a:rPr>
              <a:t>8</a:t>
            </a:r>
            <a:r>
              <a:rPr lang="ru-RU" sz="1900" baseline="0" dirty="0" smtClean="0">
                <a:solidFill>
                  <a:schemeClr val="tx1"/>
                </a:solidFill>
              </a:rPr>
              <a:t> ед. образовательных </a:t>
            </a:r>
            <a:r>
              <a:rPr lang="ru-RU" sz="1900" dirty="0" smtClean="0">
                <a:solidFill>
                  <a:schemeClr val="tx1"/>
                </a:solidFill>
              </a:rPr>
              <a:t>организаций</a:t>
            </a:r>
            <a:r>
              <a:rPr lang="ru-RU" sz="1900" baseline="0" dirty="0" smtClean="0">
                <a:solidFill>
                  <a:schemeClr val="tx1"/>
                </a:solidFill>
              </a:rPr>
              <a:t> </a:t>
            </a:r>
            <a:endParaRPr lang="ru-RU" sz="1900" dirty="0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16661373442207603"/>
          <c:y val="2.3811083168178159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28649452789772728"/>
          <c:y val="0.24287112951210141"/>
          <c:w val="0.42436110958594897"/>
          <c:h val="0.59647859119435942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Филиалы </c:v>
                </c:pt>
                <c:pt idx="1">
                  <c:v>Структурные подразделенения </c:v>
                </c:pt>
              </c:strCache>
            </c:strRef>
          </c:cat>
          <c:val>
            <c:numRef>
              <c:f>Лист1!$B$2:$B$3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C0D-4856-8332-3DA4ACBDE1F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chemeClr val="tx1"/>
              </a:solidFill>
            </a:ln>
          </c:spPr>
          <c:explosion val="6"/>
          <c:dPt>
            <c:idx val="0"/>
            <c:bubble3D val="0"/>
            <c:explosion val="14"/>
            <c:spPr>
              <a:solidFill>
                <a:schemeClr val="accent2"/>
              </a:solidFill>
              <a:ln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1C0D-4856-8332-3DA4ACBDE1F5}"/>
              </c:ext>
            </c:extLst>
          </c:dPt>
          <c:dPt>
            <c:idx val="1"/>
            <c:bubble3D val="0"/>
            <c:explosion val="13"/>
            <c:spPr>
              <a:solidFill>
                <a:srgbClr val="FFFF00"/>
              </a:solidFill>
              <a:ln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1C0D-4856-8332-3DA4ACBDE1F5}"/>
              </c:ext>
            </c:extLst>
          </c:dPt>
          <c:dLbls>
            <c:dLbl>
              <c:idx val="0"/>
              <c:layout>
                <c:manualLayout>
                  <c:x val="-0.28072841414757849"/>
                  <c:y val="-5.57271071260981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5374087363838923"/>
                      <c:h val="6.768028794652421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1C0D-4856-8332-3DA4ACBDE1F5}"/>
                </c:ext>
              </c:extLst>
            </c:dLbl>
            <c:dLbl>
              <c:idx val="1"/>
              <c:layout>
                <c:manualLayout>
                  <c:x val="0.47158535395649537"/>
                  <c:y val="-4.584444770361462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400" b="1" i="1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3061131045758382"/>
                      <c:h val="0.195983986249243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1C0D-4856-8332-3DA4ACBDE1F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1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Филиалы </c:v>
                </c:pt>
                <c:pt idx="1">
                  <c:v>Структурные подразделенения 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6</c:v>
                </c:pt>
                <c:pt idx="1">
                  <c:v>27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1C0D-4856-8332-3DA4ACBDE1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2.0508944806715307E-2"/>
          <c:y val="0.83693282528844859"/>
          <c:w val="0.67869319802812689"/>
          <c:h val="0.1460190204095632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1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defRPr>
            </a:pPr>
            <a:r>
              <a:rPr lang="ru-RU" sz="2000" b="0" i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Торговые</a:t>
            </a:r>
            <a:r>
              <a:rPr lang="ru-RU" sz="2000" b="0" i="0" baseline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объекты, ед.</a:t>
            </a:r>
          </a:p>
        </c:rich>
      </c:tx>
      <c:layout>
        <c:manualLayout>
          <c:xMode val="edge"/>
          <c:yMode val="edge"/>
          <c:x val="0.31388840681475388"/>
          <c:y val="3.4647069887587492E-2"/>
        </c:manualLayout>
      </c:layout>
      <c:overlay val="0"/>
      <c:spPr>
        <a:noFill/>
        <a:ln w="32938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3.3253731900693188E-2"/>
          <c:y val="0.18424094793773999"/>
          <c:w val="0.4200739426820545"/>
          <c:h val="0.78137620720672551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объектов</c:v>
                </c:pt>
              </c:strCache>
            </c:strRef>
          </c:tx>
          <c:explosion val="5"/>
          <c:dPt>
            <c:idx val="0"/>
            <c:bubble3D val="0"/>
            <c:spPr>
              <a:solidFill>
                <a:srgbClr val="00B050"/>
              </a:solidFill>
              <a:ln w="24704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3E8-4DAE-AD87-62B2B28F7907}"/>
              </c:ext>
            </c:extLst>
          </c:dPt>
          <c:dPt>
            <c:idx val="1"/>
            <c:bubble3D val="0"/>
            <c:spPr>
              <a:solidFill>
                <a:srgbClr val="0070C0"/>
              </a:solidFill>
              <a:ln w="24704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3E8-4DAE-AD87-62B2B28F7907}"/>
              </c:ext>
            </c:extLst>
          </c:dPt>
          <c:dPt>
            <c:idx val="2"/>
            <c:bubble3D val="0"/>
            <c:spPr>
              <a:solidFill>
                <a:srgbClr val="00206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3E8-4DAE-AD87-62B2B28F7907}"/>
              </c:ext>
            </c:extLst>
          </c:dPt>
          <c:dLbls>
            <c:dLbl>
              <c:idx val="0"/>
              <c:layout>
                <c:manualLayout>
                  <c:x val="-5.3981121483186033E-2"/>
                  <c:y val="0.15038586788794464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20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73E8-4DAE-AD87-62B2B28F7907}"/>
                </c:ext>
              </c:extLst>
            </c:dLbl>
            <c:dLbl>
              <c:idx val="1"/>
              <c:layout>
                <c:manualLayout>
                  <c:x val="9.0255224185286906E-2"/>
                  <c:y val="-0.15149378497527408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73E8-4DAE-AD87-62B2B28F7907}"/>
                </c:ext>
              </c:extLst>
            </c:dLbl>
            <c:dLbl>
              <c:idx val="2"/>
              <c:layout>
                <c:manualLayout>
                  <c:x val="-2.3248148956953103E-2"/>
                  <c:y val="2.7166571190453865E-2"/>
                </c:manualLayout>
              </c:layout>
              <c:spPr>
                <a:noFill/>
                <a:ln w="32938">
                  <a:noFill/>
                </a:ln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400" b="1" i="1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73E8-4DAE-AD87-62B2B28F7907}"/>
                </c:ext>
              </c:extLst>
            </c:dLbl>
            <c:spPr>
              <a:noFill/>
              <a:ln w="32938">
                <a:noFill/>
              </a:ln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1" u="none" strike="noStrike" kern="1200" baseline="0">
                    <a:solidFill>
                      <a:schemeClr val="bg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12352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Дом-лавка</c:v>
                </c:pt>
                <c:pt idx="1">
                  <c:v>Магазин</c:v>
                </c:pt>
                <c:pt idx="2">
                  <c:v>Павильон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20</c:v>
                </c:pt>
                <c:pt idx="1">
                  <c:v>101</c:v>
                </c:pt>
                <c:pt idx="2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73E8-4DAE-AD87-62B2B28F79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30628">
          <a:noFill/>
        </a:ln>
      </c:spPr>
    </c:plotArea>
    <c:legend>
      <c:legendPos val="r"/>
      <c:layout>
        <c:manualLayout>
          <c:xMode val="edge"/>
          <c:yMode val="edge"/>
          <c:x val="0.49912555268231823"/>
          <c:y val="0.3067802563958521"/>
          <c:w val="0.35923707768011098"/>
          <c:h val="0.58366808101085577"/>
        </c:manualLayout>
      </c:layout>
      <c:overlay val="0"/>
      <c:spPr>
        <a:noFill/>
        <a:ln w="32938">
          <a:noFill/>
        </a:ln>
      </c:spPr>
      <c:txPr>
        <a:bodyPr rot="0" spcFirstLastPara="1" vertOverflow="ellipsis" vert="horz" wrap="square" anchor="ctr" anchorCtr="1"/>
        <a:lstStyle/>
        <a:p>
          <a:pPr>
            <a:defRPr sz="2000" b="1" i="1" u="none" strike="noStrike" kern="1200" baseline="0">
              <a:solidFill>
                <a:schemeClr val="accent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>
      <a:noFill/>
    </a:ln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view3D>
      <c:rotX val="8"/>
      <c:hPercent val="55"/>
      <c:rotY val="6"/>
      <c:depthPercent val="100"/>
      <c:rAngAx val="1"/>
    </c:view3D>
    <c:floor>
      <c:thickness val="0"/>
      <c:spPr>
        <a:solidFill>
          <a:srgbClr val="C0C0C0"/>
        </a:solidFill>
        <a:ln w="3175" cap="flat" cmpd="sng" algn="ctr">
          <a:solidFill>
            <a:schemeClr val="tx1"/>
          </a:solidFill>
          <a:prstDash val="solid"/>
          <a:round/>
        </a:ln>
        <a:effectLst/>
        <a:sp3d contourW="3175">
          <a:contourClr>
            <a:schemeClr val="tx1"/>
          </a:contourClr>
        </a:sp3d>
      </c:spPr>
    </c:floor>
    <c:sideWall>
      <c:thickness val="0"/>
      <c:spPr>
        <a:noFill/>
        <a:ln w="25400">
          <a:noFill/>
        </a:ln>
        <a:effectLst/>
        <a:sp3d/>
      </c:spPr>
    </c:sideWall>
    <c:backWall>
      <c:thickness val="0"/>
      <c:spPr>
        <a:noFill/>
        <a:ln w="25400"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9.5426248682479564E-2"/>
          <c:y val="1.3924501424501424E-2"/>
          <c:w val="0.86832164656303312"/>
          <c:h val="0.88268613859165035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Хлебобулочные изделия в тоннах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tx1"/>
              </a:solidFill>
            </a:ln>
            <a:effectLst/>
            <a:sp3d>
              <a:contourClr>
                <a:schemeClr val="tx1"/>
              </a:contourClr>
            </a:sp3d>
          </c:spPr>
          <c:invertIfNegative val="0"/>
          <c:dLbls>
            <c:dLbl>
              <c:idx val="0"/>
              <c:layout>
                <c:manualLayout>
                  <c:x val="-7.4993217380364859E-3"/>
                  <c:y val="0.16881032126695547"/>
                </c:manualLayout>
              </c:layout>
              <c:numFmt formatCode="#,##0.0" sourceLinked="0"/>
              <c:spPr>
                <a:noFill/>
                <a:ln w="13947"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1" u="none" strike="noStrike" kern="1200" baseline="0">
                      <a:solidFill>
                        <a:srgbClr val="002060"/>
                      </a:solidFill>
                      <a:latin typeface="Times New Roman" panose="02020603050405020304" pitchFamily="18" charset="0"/>
                      <a:ea typeface="Arial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8A3B-4820-8520-E52A37E36EDC}"/>
                </c:ext>
              </c:extLst>
            </c:dLbl>
            <c:dLbl>
              <c:idx val="1"/>
              <c:layout>
                <c:manualLayout>
                  <c:x val="-4.2851416356693246E-3"/>
                  <c:y val="0.1122080893734437"/>
                </c:manualLayout>
              </c:layout>
              <c:numFmt formatCode="#,##0.0" sourceLinked="0"/>
              <c:spPr>
                <a:noFill/>
                <a:ln w="13947"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1" u="none" strike="noStrike" kern="1200" baseline="0">
                      <a:solidFill>
                        <a:srgbClr val="002060"/>
                      </a:solidFill>
                      <a:latin typeface="Times New Roman" panose="02020603050405020304" pitchFamily="18" charset="0"/>
                      <a:ea typeface="Arial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8A3B-4820-8520-E52A37E36EDC}"/>
                </c:ext>
              </c:extLst>
            </c:dLbl>
            <c:dLbl>
              <c:idx val="3"/>
              <c:layout>
                <c:manualLayout>
                  <c:x val="1.3321679158476516E-3"/>
                  <c:y val="0.16214931166330196"/>
                </c:manualLayout>
              </c:layout>
              <c:numFmt formatCode="#,##0.0" sourceLinked="0"/>
              <c:spPr>
                <a:noFill/>
                <a:ln w="13947"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1" u="none" strike="noStrike" kern="1200" baseline="0">
                      <a:solidFill>
                        <a:srgbClr val="002060"/>
                      </a:solidFill>
                      <a:latin typeface="Times New Roman" panose="02020603050405020304" pitchFamily="18" charset="0"/>
                      <a:ea typeface="Arial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A3B-4820-8520-E52A37E36EDC}"/>
                </c:ext>
              </c:extLst>
            </c:dLbl>
            <c:dLbl>
              <c:idx val="4"/>
              <c:layout>
                <c:manualLayout>
                  <c:x val="4.7877564237920533E-3"/>
                  <c:y val="0.18974752422562374"/>
                </c:manualLayout>
              </c:layout>
              <c:numFmt formatCode="#,##0.0" sourceLinked="0"/>
              <c:spPr>
                <a:noFill/>
                <a:ln w="13947"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1" u="none" strike="noStrike" kern="1200" baseline="0">
                      <a:solidFill>
                        <a:srgbClr val="002060"/>
                      </a:solidFill>
                      <a:latin typeface="Times New Roman" panose="02020603050405020304" pitchFamily="18" charset="0"/>
                      <a:ea typeface="Arial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A3B-4820-8520-E52A37E36EDC}"/>
                </c:ext>
              </c:extLst>
            </c:dLbl>
            <c:dLbl>
              <c:idx val="5"/>
              <c:layout>
                <c:manualLayout>
                  <c:xMode val="edge"/>
                  <c:yMode val="edge"/>
                  <c:x val="0.50568769389865564"/>
                  <c:y val="0.59259259259259256"/>
                </c:manualLayout>
              </c:layout>
              <c:numFmt formatCode="#,##0.0" sourceLinked="0"/>
              <c:spPr>
                <a:noFill/>
                <a:ln w="13947"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1" u="none" strike="noStrike" kern="1200" baseline="0">
                      <a:solidFill>
                        <a:srgbClr val="002060"/>
                      </a:solidFill>
                      <a:latin typeface="Times New Roman" panose="02020603050405020304" pitchFamily="18" charset="0"/>
                      <a:ea typeface="Arial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A3B-4820-8520-E52A37E36EDC}"/>
                </c:ext>
              </c:extLst>
            </c:dLbl>
            <c:dLbl>
              <c:idx val="6"/>
              <c:layout>
                <c:manualLayout>
                  <c:xMode val="edge"/>
                  <c:yMode val="edge"/>
                  <c:x val="0.52533609100310241"/>
                  <c:y val="0.59259259259259256"/>
                </c:manualLayout>
              </c:layout>
              <c:numFmt formatCode="#,##0.0" sourceLinked="0"/>
              <c:spPr>
                <a:noFill/>
                <a:ln w="13947"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1" u="none" strike="noStrike" kern="1200" baseline="0">
                      <a:solidFill>
                        <a:srgbClr val="002060"/>
                      </a:solidFill>
                      <a:latin typeface="Times New Roman" panose="02020603050405020304" pitchFamily="18" charset="0"/>
                      <a:ea typeface="Arial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A3B-4820-8520-E52A37E36EDC}"/>
                </c:ext>
              </c:extLst>
            </c:dLbl>
            <c:dLbl>
              <c:idx val="7"/>
              <c:layout>
                <c:manualLayout>
                  <c:xMode val="edge"/>
                  <c:yMode val="edge"/>
                  <c:x val="0.60186142709410551"/>
                  <c:y val="0.59259259259259256"/>
                </c:manualLayout>
              </c:layout>
              <c:numFmt formatCode="#,##0.0" sourceLinked="0"/>
              <c:spPr>
                <a:noFill/>
                <a:ln w="13947"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1" u="none" strike="noStrike" kern="1200" baseline="0">
                      <a:solidFill>
                        <a:srgbClr val="002060"/>
                      </a:solidFill>
                      <a:latin typeface="Times New Roman" panose="02020603050405020304" pitchFamily="18" charset="0"/>
                      <a:ea typeface="Arial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8A3B-4820-8520-E52A37E36EDC}"/>
                </c:ext>
              </c:extLst>
            </c:dLbl>
            <c:numFmt formatCode="#,##0.0" sourceLinked="0"/>
            <c:spPr>
              <a:noFill/>
              <a:ln w="13947"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1" u="none" strike="noStrike" kern="1200" baseline="0">
                    <a:solidFill>
                      <a:srgbClr val="002060"/>
                    </a:solidFill>
                    <a:latin typeface="Times New Roman" panose="02020603050405020304" pitchFamily="18" charset="0"/>
                    <a:ea typeface="Arial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Sheet1!$B$1:$C$1</c:f>
              <c:numCache>
                <c:formatCode>General</c:formatCode>
                <c:ptCount val="2"/>
                <c:pt idx="0">
                  <c:v>2018</c:v>
                </c:pt>
                <c:pt idx="1">
                  <c:v>2019</c:v>
                </c:pt>
              </c:numCache>
            </c:numRef>
          </c:cat>
          <c:val>
            <c:numRef>
              <c:f>Sheet1!$B$2:$C$2</c:f>
              <c:numCache>
                <c:formatCode>General</c:formatCode>
                <c:ptCount val="2"/>
                <c:pt idx="0" formatCode="0.0">
                  <c:v>1278.9000000000001</c:v>
                </c:pt>
                <c:pt idx="1">
                  <c:v>1257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8A3B-4820-8520-E52A37E36E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gapDepth val="90"/>
        <c:shape val="box"/>
        <c:axId val="48610304"/>
        <c:axId val="55059200"/>
        <c:axId val="46595584"/>
      </c:bar3DChart>
      <c:catAx>
        <c:axId val="486103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743" cap="flat" cmpd="sng" algn="ctr">
            <a:solidFill>
              <a:schemeClr val="tx1"/>
            </a:solidFill>
            <a:prstDash val="solid"/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600" b="1" i="0" u="none" strike="noStrike" kern="1200" baseline="0">
                <a:solidFill>
                  <a:srgbClr val="002060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55059200"/>
        <c:crosses val="autoZero"/>
        <c:auto val="1"/>
        <c:lblAlgn val="ctr"/>
        <c:lblOffset val="100"/>
        <c:noMultiLvlLbl val="0"/>
      </c:catAx>
      <c:valAx>
        <c:axId val="55059200"/>
        <c:scaling>
          <c:orientation val="minMax"/>
        </c:scaling>
        <c:delete val="0"/>
        <c:axPos val="l"/>
        <c:numFmt formatCode="0.0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1" i="0" u="none" strike="noStrike" kern="1200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48610304"/>
        <c:crosses val="autoZero"/>
        <c:crossBetween val="between"/>
      </c:valAx>
      <c:serAx>
        <c:axId val="46595584"/>
        <c:scaling>
          <c:orientation val="minMax"/>
        </c:scaling>
        <c:delete val="1"/>
        <c:axPos val="b"/>
        <c:majorTickMark val="out"/>
        <c:minorTickMark val="none"/>
        <c:tickLblPos val="nextTo"/>
        <c:crossAx val="55059200"/>
        <c:crosses val="autoZero"/>
      </c:serAx>
      <c:spPr>
        <a:noFill/>
        <a:ln w="13947">
          <a:noFill/>
        </a:ln>
        <a:effectLst/>
      </c:spPr>
    </c:plotArea>
    <c:legend>
      <c:legendPos val="t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600" b="1" i="1" u="none" strike="noStrike" kern="1200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</c:legendEntry>
      <c:layout>
        <c:manualLayout>
          <c:xMode val="edge"/>
          <c:yMode val="edge"/>
          <c:x val="7.2707853013476584E-2"/>
          <c:y val="0"/>
          <c:w val="0.88992867908610318"/>
          <c:h val="0.1337836918701185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1" u="none" strike="noStrike" kern="1200" baseline="0">
              <a:solidFill>
                <a:schemeClr val="tx1"/>
              </a:solidFill>
              <a:latin typeface="Arial"/>
              <a:ea typeface="Arial"/>
              <a:cs typeface="Arial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933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27901259178046"/>
          <c:y val="0.18115108954440592"/>
          <c:w val="0.87720987408219542"/>
          <c:h val="0.5781815884448025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спецтехника, шт.</c:v>
                </c:pt>
              </c:strCache>
            </c:strRef>
          </c:tx>
          <c:spPr>
            <a:ln w="76200">
              <a:solidFill>
                <a:schemeClr val="accent2"/>
              </a:solidFill>
              <a:tailEnd type="triangle"/>
            </a:ln>
            <a:effectLst>
              <a:outerShdw blurRad="50800" dist="38100" dir="5400000" rotWithShape="0">
                <a:srgbClr val="000000">
                  <a:alpha val="60000"/>
                </a:srgbClr>
              </a:outerShdw>
            </a:effectLst>
          </c:spPr>
          <c:marker>
            <c:symbol val="none"/>
          </c:marker>
          <c:dLbls>
            <c:dLbl>
              <c:idx val="0"/>
              <c:layout>
                <c:manualLayout>
                  <c:x val="-0.12601871896090669"/>
                  <c:y val="-0.1409049353645306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84A1-4781-A056-4418A74BF9E2}"/>
                </c:ext>
              </c:extLst>
            </c:dLbl>
            <c:dLbl>
              <c:idx val="1"/>
              <c:layout>
                <c:manualLayout>
                  <c:x val="-6.1163161566829466E-2"/>
                  <c:y val="0.2584844516059859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84A1-4781-A056-4418A74BF9E2}"/>
                </c:ext>
              </c:extLst>
            </c:dLbl>
            <c:dLbl>
              <c:idx val="3"/>
              <c:layout>
                <c:manualLayout>
                  <c:x val="-2.7764879877555871E-2"/>
                  <c:y val="-9.2313195665385012E-2"/>
                </c:manualLayout>
              </c:layout>
              <c:tx>
                <c:rich>
                  <a:bodyPr/>
                  <a:lstStyle/>
                  <a:p>
                    <a:r>
                      <a:rPr lang="ru-RU" sz="3000" b="1" dirty="0" smtClean="0"/>
                      <a:t>31</a:t>
                    </a:r>
                    <a:endParaRPr lang="ru-RU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4A1-4781-A056-4418A74BF9E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000" b="1" i="1" u="none" strike="noStrike" kern="1200" baseline="0">
                    <a:solidFill>
                      <a:schemeClr val="accent2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2018</c:v>
                </c:pt>
                <c:pt idx="1">
                  <c:v>2019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32</c:v>
                </c:pt>
                <c:pt idx="1">
                  <c:v>34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84A1-4781-A056-4418A74BF9E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spPr>
            <a:effectLst>
              <a:outerShdw blurRad="50800" dist="38100" dir="5400000" rotWithShape="0">
                <a:srgbClr val="000000">
                  <a:alpha val="60000"/>
                </a:srgbClr>
              </a:outerShdw>
            </a:effectLst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2018</c:v>
                </c:pt>
                <c:pt idx="1">
                  <c:v>2019</c:v>
                </c:pt>
              </c:numCache>
            </c:numRef>
          </c:cat>
          <c:val>
            <c:numRef>
              <c:f>Лист1!$C$2:$C$4</c:f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84A1-4781-A056-4418A74BF9E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55096832"/>
        <c:axId val="55098368"/>
      </c:lineChart>
      <c:catAx>
        <c:axId val="550968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5098368"/>
        <c:crosses val="autoZero"/>
        <c:auto val="1"/>
        <c:lblAlgn val="ctr"/>
        <c:lblOffset val="100"/>
        <c:noMultiLvlLbl val="0"/>
      </c:catAx>
      <c:valAx>
        <c:axId val="55098368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5096832"/>
        <c:crosses val="autoZero"/>
        <c:crossBetween val="between"/>
      </c:valAx>
      <c:spPr>
        <a:noFill/>
        <a:ln>
          <a:solidFill>
            <a:schemeClr val="accent2"/>
          </a:solidFill>
        </a:ln>
        <a:effectLst/>
        <a:sp3d/>
      </c:spPr>
    </c:plotArea>
    <c:legend>
      <c:legendPos val="b"/>
      <c:layout>
        <c:manualLayout>
          <c:xMode val="edge"/>
          <c:yMode val="edge"/>
          <c:x val="0.27021296388584337"/>
          <c:y val="2.4254848276382148E-3"/>
          <c:w val="0.6868480576353202"/>
          <c:h val="0.14447363189684562"/>
        </c:manualLayout>
      </c:layout>
      <c:overlay val="0"/>
      <c:txPr>
        <a:bodyPr/>
        <a:lstStyle/>
        <a:p>
          <a:pPr>
            <a:defRPr sz="1800" b="1" i="1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8"/>
      <c:hPercent val="55"/>
      <c:rotY val="6"/>
      <c:depthPercent val="100"/>
      <c:rAngAx val="1"/>
    </c:view3D>
    <c:floor>
      <c:thickness val="0"/>
      <c:spPr>
        <a:solidFill>
          <a:schemeClr val="bg1"/>
        </a:solidFill>
        <a:ln w="3175">
          <a:solidFill>
            <a:schemeClr val="tx1"/>
          </a:solidFill>
          <a:prstDash val="solid"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5.9130314050440697E-2"/>
          <c:y val="2.3041399706020944E-2"/>
          <c:w val="0.91897787150932475"/>
          <c:h val="0.84266985240894532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Улов рыбы, в тоннах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 w="5518">
              <a:solidFill>
                <a:schemeClr val="tx1"/>
              </a:solidFill>
              <a:prstDash val="solid"/>
            </a:ln>
            <a:effectLst>
              <a:outerShdw blurRad="50800" dist="50800" dir="5400000" algn="ctr" rotWithShape="0">
                <a:srgbClr val="D60093"/>
              </a:outerShdw>
            </a:effectLst>
          </c:spPr>
          <c:invertIfNegative val="0"/>
          <c:dLbls>
            <c:dLbl>
              <c:idx val="0"/>
              <c:layout>
                <c:manualLayout>
                  <c:x val="-5.4987075178386359E-3"/>
                  <c:y val="0.20002170563820296"/>
                </c:manualLayout>
              </c:layout>
              <c:numFmt formatCode="#,##0.0" sourceLinked="0"/>
              <c:spPr>
                <a:noFill/>
                <a:ln w="11035">
                  <a:noFill/>
                </a:ln>
                <a:effectLst/>
              </c:spPr>
              <c:txPr>
                <a:bodyPr/>
                <a:lstStyle/>
                <a:p>
                  <a:pPr>
                    <a:defRPr sz="1400" b="1" i="1" u="none" strike="noStrike" baseline="0">
                      <a:solidFill>
                        <a:schemeClr val="bg1"/>
                      </a:solidFill>
                      <a:latin typeface="Times New Roman" panose="02020603050405020304" pitchFamily="18" charset="0"/>
                      <a:ea typeface="Arial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B6DB-4A85-8271-596D6E0C5889}"/>
                </c:ext>
              </c:extLst>
            </c:dLbl>
            <c:dLbl>
              <c:idx val="1"/>
              <c:layout>
                <c:manualLayout>
                  <c:x val="2.9434118154545504E-2"/>
                  <c:y val="0.20184581568022797"/>
                </c:manualLayout>
              </c:layout>
              <c:numFmt formatCode="#,##0.0" sourceLinked="0"/>
              <c:spPr>
                <a:noFill/>
                <a:ln w="11035">
                  <a:noFill/>
                </a:ln>
                <a:effectLst/>
              </c:spPr>
              <c:txPr>
                <a:bodyPr/>
                <a:lstStyle/>
                <a:p>
                  <a:pPr>
                    <a:defRPr sz="1400" b="1" i="1" u="none" strike="noStrike" baseline="0">
                      <a:solidFill>
                        <a:schemeClr val="bg1"/>
                      </a:solidFill>
                      <a:latin typeface="Times New Roman" panose="02020603050405020304" pitchFamily="18" charset="0"/>
                      <a:ea typeface="Arial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7563864281310446"/>
                      <c:h val="0.1051122864134171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B6DB-4A85-8271-596D6E0C5889}"/>
                </c:ext>
              </c:extLst>
            </c:dLbl>
            <c:dLbl>
              <c:idx val="2"/>
              <c:layout>
                <c:manualLayout>
                  <c:x val="6.71817088011477E-3"/>
                  <c:y val="0.1857683474975603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6975-4B1F-BF2A-0862BF5358D5}"/>
                </c:ext>
              </c:extLst>
            </c:dLbl>
            <c:dLbl>
              <c:idx val="3"/>
              <c:layout>
                <c:manualLayout>
                  <c:x val="4.787403670663091E-3"/>
                  <c:y val="0.14019199574316063"/>
                </c:manualLayout>
              </c:layout>
              <c:numFmt formatCode="#,##0.0" sourceLinked="0"/>
              <c:spPr>
                <a:noFill/>
                <a:ln w="11035">
                  <a:noFill/>
                </a:ln>
                <a:effectLst/>
              </c:spPr>
              <c:txPr>
                <a:bodyPr/>
                <a:lstStyle/>
                <a:p>
                  <a:pPr>
                    <a:defRPr sz="1400" b="1" i="1" u="none" strike="noStrike" baseline="0">
                      <a:solidFill>
                        <a:schemeClr val="bg1"/>
                      </a:solidFill>
                      <a:latin typeface="Times New Roman" panose="02020603050405020304" pitchFamily="18" charset="0"/>
                      <a:ea typeface="Arial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1517511423627294"/>
                      <c:h val="0.104729978302912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B6DB-4A85-8271-596D6E0C5889}"/>
                </c:ext>
              </c:extLst>
            </c:dLbl>
            <c:dLbl>
              <c:idx val="4"/>
              <c:layout>
                <c:manualLayout>
                  <c:x val="-2.746177151456673E-3"/>
                  <c:y val="0.16949390231743647"/>
                </c:manualLayout>
              </c:layout>
              <c:numFmt formatCode="#,##0.0" sourceLinked="0"/>
              <c:spPr>
                <a:noFill/>
                <a:ln w="11035">
                  <a:noFill/>
                </a:ln>
                <a:effectLst/>
              </c:spPr>
              <c:txPr>
                <a:bodyPr/>
                <a:lstStyle/>
                <a:p>
                  <a:pPr>
                    <a:defRPr sz="1400" b="1" i="1" u="none" strike="noStrike" baseline="0">
                      <a:solidFill>
                        <a:schemeClr val="bg1"/>
                      </a:solidFill>
                      <a:latin typeface="Times New Roman" panose="02020603050405020304" pitchFamily="18" charset="0"/>
                      <a:ea typeface="Arial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6DB-4A85-8271-596D6E0C5889}"/>
                </c:ext>
              </c:extLst>
            </c:dLbl>
            <c:dLbl>
              <c:idx val="6"/>
              <c:layout>
                <c:manualLayout>
                  <c:xMode val="edge"/>
                  <c:yMode val="edge"/>
                  <c:x val="0.52533609100310241"/>
                  <c:y val="0.59259259259259256"/>
                </c:manualLayout>
              </c:layout>
              <c:numFmt formatCode="#,##0.0" sourceLinked="0"/>
              <c:spPr>
                <a:noFill/>
                <a:ln w="11035">
                  <a:noFill/>
                </a:ln>
                <a:effectLst/>
              </c:spPr>
              <c:txPr>
                <a:bodyPr/>
                <a:lstStyle/>
                <a:p>
                  <a:pPr>
                    <a:defRPr sz="1400" b="1" i="1" u="none" strike="noStrike" baseline="0">
                      <a:solidFill>
                        <a:schemeClr val="bg1"/>
                      </a:solidFill>
                      <a:latin typeface="Times New Roman" panose="02020603050405020304" pitchFamily="18" charset="0"/>
                      <a:ea typeface="Arial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6DB-4A85-8271-596D6E0C5889}"/>
                </c:ext>
              </c:extLst>
            </c:dLbl>
            <c:dLbl>
              <c:idx val="7"/>
              <c:layout>
                <c:manualLayout>
                  <c:xMode val="edge"/>
                  <c:yMode val="edge"/>
                  <c:x val="0.60186142709410551"/>
                  <c:y val="0.59259259259259256"/>
                </c:manualLayout>
              </c:layout>
              <c:numFmt formatCode="#,##0.0" sourceLinked="0"/>
              <c:spPr>
                <a:noFill/>
                <a:ln w="11035">
                  <a:noFill/>
                </a:ln>
                <a:effectLst/>
              </c:spPr>
              <c:txPr>
                <a:bodyPr/>
                <a:lstStyle/>
                <a:p>
                  <a:pPr>
                    <a:defRPr sz="1400" b="1" i="1" u="none" strike="noStrike" baseline="0">
                      <a:solidFill>
                        <a:schemeClr val="bg1"/>
                      </a:solidFill>
                      <a:latin typeface="Times New Roman" panose="02020603050405020304" pitchFamily="18" charset="0"/>
                      <a:ea typeface="Arial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6DB-4A85-8271-596D6E0C5889}"/>
                </c:ext>
              </c:extLst>
            </c:dLbl>
            <c:numFmt formatCode="#,##0.0" sourceLinked="0"/>
            <c:spPr>
              <a:noFill/>
              <a:ln w="11035"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 i="1" u="none" strike="noStrike" baseline="0">
                    <a:solidFill>
                      <a:schemeClr val="bg1"/>
                    </a:solidFill>
                    <a:latin typeface="Times New Roman" panose="02020603050405020304" pitchFamily="18" charset="0"/>
                    <a:ea typeface="Arial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Sheet1!$B$1:$D$1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Sheet1!$B$2:$D$2</c:f>
              <c:numCache>
                <c:formatCode>General</c:formatCode>
                <c:ptCount val="3"/>
                <c:pt idx="0">
                  <c:v>142</c:v>
                </c:pt>
                <c:pt idx="1">
                  <c:v>198.81</c:v>
                </c:pt>
                <c:pt idx="2">
                  <c:v>107.7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B6DB-4A85-8271-596D6E0C58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gapDepth val="90"/>
        <c:shape val="box"/>
        <c:axId val="64427136"/>
        <c:axId val="64428672"/>
        <c:axId val="48504832"/>
      </c:bar3DChart>
      <c:catAx>
        <c:axId val="644271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1379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600" b="1" i="0" u="none" strike="noStrike" baseline="0">
                <a:solidFill>
                  <a:srgbClr val="002060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64428672"/>
        <c:crosses val="autoZero"/>
        <c:auto val="1"/>
        <c:lblAlgn val="ctr"/>
        <c:lblOffset val="100"/>
        <c:noMultiLvlLbl val="0"/>
      </c:catAx>
      <c:valAx>
        <c:axId val="6442867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64427136"/>
        <c:crosses val="autoZero"/>
        <c:crossBetween val="between"/>
      </c:valAx>
      <c:serAx>
        <c:axId val="48504832"/>
        <c:scaling>
          <c:orientation val="minMax"/>
        </c:scaling>
        <c:delete val="1"/>
        <c:axPos val="b"/>
        <c:majorTickMark val="out"/>
        <c:minorTickMark val="none"/>
        <c:tickLblPos val="nextTo"/>
        <c:crossAx val="64428672"/>
        <c:crosses val="autoZero"/>
      </c:serAx>
      <c:spPr>
        <a:noFill/>
        <a:ln w="11035">
          <a:solidFill>
            <a:schemeClr val="bg1"/>
          </a:solidFill>
        </a:ln>
      </c:spPr>
    </c:plotArea>
    <c:legend>
      <c:legendPos val="t"/>
      <c:layout>
        <c:manualLayout>
          <c:xMode val="edge"/>
          <c:yMode val="edge"/>
          <c:x val="0.18867539473054443"/>
          <c:y val="0"/>
          <c:w val="0.71409421996613931"/>
          <c:h val="0.10831149220829139"/>
        </c:manualLayout>
      </c:layout>
      <c:overlay val="0"/>
      <c:txPr>
        <a:bodyPr/>
        <a:lstStyle/>
        <a:p>
          <a:pPr>
            <a:defRPr sz="1600" i="1"/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739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916886656629017E-2"/>
          <c:y val="0.29397402778415721"/>
          <c:w val="0.90642909105396752"/>
          <c:h val="0.45055856142643796"/>
        </c:manualLayout>
      </c:layout>
      <c:area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Поголовье скота  в хозяйствах всех категорий, в % к 2018 году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>
              <a:softEdge rad="0"/>
            </a:effectLst>
            <a:scene3d>
              <a:camera prst="orthographicFront"/>
              <a:lightRig rig="threePt" dir="t"/>
            </a:scene3d>
            <a:sp3d prstMaterial="dkEdge"/>
          </c:spPr>
          <c:dLbls>
            <c:dLbl>
              <c:idx val="0"/>
              <c:layout>
                <c:manualLayout>
                  <c:x val="7.9752405251019606E-2"/>
                  <c:y val="-4.3314744039520594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400" b="1" i="1" u="none" strike="noStrike" kern="1200" baseline="0">
                      <a:solidFill>
                        <a:schemeClr val="bg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5D87-4DCC-B817-FBFA9ED7A50A}"/>
                </c:ext>
              </c:extLst>
            </c:dLbl>
            <c:dLbl>
              <c:idx val="1"/>
              <c:layout>
                <c:manualLayout>
                  <c:x val="-1.0640896406298919E-3"/>
                  <c:y val="1.132225789437838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1" i="1" u="none" strike="noStrike" kern="1200" baseline="0">
                      <a:solidFill>
                        <a:schemeClr val="bg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5D87-4DCC-B817-FBFA9ED7A50A}"/>
                </c:ext>
              </c:extLst>
            </c:dLbl>
            <c:dLbl>
              <c:idx val="2"/>
              <c:layout>
                <c:manualLayout>
                  <c:x val="-3.830806065442937E-2"/>
                  <c:y val="-3.507151941739115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400" b="1" i="1" u="none" strike="noStrike" kern="1200" baseline="0">
                      <a:solidFill>
                        <a:schemeClr val="bg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5D87-4DCC-B817-FBFA9ED7A50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1" u="none" strike="noStrike" kern="1200" baseline="0">
                    <a:solidFill>
                      <a:schemeClr val="bg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Крупнорогатый скот</c:v>
                </c:pt>
                <c:pt idx="1">
                  <c:v>Коровы</c:v>
                </c:pt>
                <c:pt idx="2">
                  <c:v>Свиньи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77</c:v>
                </c:pt>
                <c:pt idx="1">
                  <c:v>77</c:v>
                </c:pt>
                <c:pt idx="2">
                  <c:v>81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5D87-4DCC-B817-FBFA9ED7A50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2">
                <a:shade val="76000"/>
              </a:schemeClr>
            </a:solidFill>
            <a:ln>
              <a:noFill/>
            </a:ln>
            <a:effectLst/>
          </c:spPr>
          <c:cat>
            <c:strRef>
              <c:f>Лист1!$A$2:$A$4</c:f>
              <c:strCache>
                <c:ptCount val="3"/>
                <c:pt idx="0">
                  <c:v>Крупнорогатый скот</c:v>
                </c:pt>
                <c:pt idx="1">
                  <c:v>Коровы</c:v>
                </c:pt>
                <c:pt idx="2">
                  <c:v>Свиньи</c:v>
                </c:pt>
              </c:strCache>
            </c:strRef>
          </c:cat>
          <c:val>
            <c:numRef>
              <c:f>Лист1!$C$2:$C$4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5D87-4DCC-B817-FBFA9ED7A5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5377152"/>
        <c:axId val="125391232"/>
      </c:areaChart>
      <c:catAx>
        <c:axId val="12537715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1" u="none" strike="noStrike" kern="1200" baseline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5391232"/>
        <c:crosses val="autoZero"/>
        <c:auto val="1"/>
        <c:lblAlgn val="ctr"/>
        <c:lblOffset val="100"/>
        <c:noMultiLvlLbl val="0"/>
      </c:catAx>
      <c:valAx>
        <c:axId val="1253912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5377152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 algn="just">
              <a:defRPr sz="2400" b="1" i="1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2.0831569608578796E-4"/>
          <c:y val="1.8908574569149163E-2"/>
          <c:w val="0.99979168430391419"/>
          <c:h val="0.2380455612212746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just">
            <a:defRPr sz="2400" b="1" i="1" u="none" strike="noStrike" kern="1200" baseline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916886656629017E-2"/>
          <c:y val="0.29397402778415721"/>
          <c:w val="0.90642909105396752"/>
          <c:h val="0.45055856142643796"/>
        </c:manualLayout>
      </c:layout>
      <c:area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Производство основных видов продукции животноводства в хозяйствах всех категорий, в % к 2018 году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>
              <a:softEdge rad="0"/>
            </a:effectLst>
            <a:scene3d>
              <a:camera prst="orthographicFront"/>
              <a:lightRig rig="threePt" dir="t"/>
            </a:scene3d>
            <a:sp3d prstMaterial="dkEdge"/>
          </c:spPr>
          <c:dLbls>
            <c:dLbl>
              <c:idx val="0"/>
              <c:layout>
                <c:manualLayout>
                  <c:x val="7.9752405251019606E-2"/>
                  <c:y val="-4.3314744039520594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400" b="1" i="1" u="none" strike="noStrike" kern="1200" baseline="0">
                      <a:solidFill>
                        <a:schemeClr val="bg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5D87-4DCC-B817-FBFA9ED7A50A}"/>
                </c:ext>
              </c:extLst>
            </c:dLbl>
            <c:dLbl>
              <c:idx val="1"/>
              <c:layout>
                <c:manualLayout>
                  <c:x val="-1.0640896406298919E-3"/>
                  <c:y val="1.132225789437838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1" i="1" u="none" strike="noStrike" kern="1200" baseline="0">
                      <a:solidFill>
                        <a:schemeClr val="bg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5D87-4DCC-B817-FBFA9ED7A50A}"/>
                </c:ext>
              </c:extLst>
            </c:dLbl>
            <c:dLbl>
              <c:idx val="2"/>
              <c:layout>
                <c:manualLayout>
                  <c:x val="-3.830806065442937E-2"/>
                  <c:y val="-3.507151941739115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400" b="1" i="1" u="none" strike="noStrike" kern="1200" baseline="0">
                      <a:solidFill>
                        <a:schemeClr val="bg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5D87-4DCC-B817-FBFA9ED7A50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1" u="none" strike="noStrike" kern="1200" baseline="0">
                    <a:solidFill>
                      <a:schemeClr val="bg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Скот и птица на убой</c:v>
                </c:pt>
                <c:pt idx="1">
                  <c:v>Молоко</c:v>
                </c:pt>
                <c:pt idx="2">
                  <c:v>Яйца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100</c:v>
                </c:pt>
                <c:pt idx="1">
                  <c:v>92</c:v>
                </c:pt>
                <c:pt idx="2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5D87-4DCC-B817-FBFA9ED7A50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2">
                <a:shade val="76000"/>
              </a:schemeClr>
            </a:solidFill>
            <a:ln>
              <a:noFill/>
            </a:ln>
            <a:effectLst/>
          </c:spPr>
          <c:cat>
            <c:strRef>
              <c:f>Лист1!$A$2:$A$4</c:f>
              <c:strCache>
                <c:ptCount val="3"/>
                <c:pt idx="0">
                  <c:v>Скот и птица на убой</c:v>
                </c:pt>
                <c:pt idx="1">
                  <c:v>Молоко</c:v>
                </c:pt>
                <c:pt idx="2">
                  <c:v>Яйца</c:v>
                </c:pt>
              </c:strCache>
            </c:strRef>
          </c:cat>
          <c:val>
            <c:numRef>
              <c:f>Лист1!$C$2:$C$4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5D87-4DCC-B817-FBFA9ED7A5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5901824"/>
        <c:axId val="125915904"/>
      </c:areaChart>
      <c:catAx>
        <c:axId val="12590182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1" u="none" strike="noStrike" kern="1200" baseline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5915904"/>
        <c:crosses val="autoZero"/>
        <c:auto val="1"/>
        <c:lblAlgn val="ctr"/>
        <c:lblOffset val="100"/>
        <c:noMultiLvlLbl val="0"/>
      </c:catAx>
      <c:valAx>
        <c:axId val="125915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5901824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 algn="just">
              <a:defRPr sz="1600" b="1" i="1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2.0831569608578796E-4"/>
          <c:y val="1.8908574569149163E-2"/>
          <c:w val="0.99979168430391419"/>
          <c:h val="0.2380455612212746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just">
            <a:defRPr sz="1600" b="1" i="1" u="none" strike="noStrike" kern="1200" baseline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0478628934396048E-2"/>
          <c:y val="7.6117773485584073E-2"/>
          <c:w val="0.892752243178905"/>
          <c:h val="0.44899803841824537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Протяженность отремонтированных  автодорог, км.</c:v>
                </c:pt>
              </c:strCache>
            </c:strRef>
          </c:tx>
          <c:spPr>
            <a:ln w="76094">
              <a:solidFill>
                <a:srgbClr val="FF0000"/>
              </a:solidFill>
              <a:tailEnd type="triangle"/>
            </a:ln>
            <a:effectLst>
              <a:outerShdw blurRad="50800" dist="38100" dir="5400000" rotWithShape="0">
                <a:srgbClr val="000000">
                  <a:alpha val="60000"/>
                </a:srgbClr>
              </a:outerShdw>
            </a:effectLst>
          </c:spPr>
          <c:marker>
            <c:symbol val="none"/>
          </c:marker>
          <c:dLbls>
            <c:dLbl>
              <c:idx val="0"/>
              <c:layout>
                <c:manualLayout>
                  <c:x val="-6.1631827271591048E-2"/>
                  <c:y val="8.894553511658188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C6EE-4DE2-9D8D-CA43E2DB9FDA}"/>
                </c:ext>
              </c:extLst>
            </c:dLbl>
            <c:dLbl>
              <c:idx val="3"/>
              <c:layout>
                <c:manualLayout>
                  <c:x val="-4.8026496687914012E-2"/>
                  <c:y val="0.17596505680493479"/>
                </c:manualLayout>
              </c:layout>
              <c:tx>
                <c:rich>
                  <a:bodyPr/>
                  <a:lstStyle/>
                  <a:p>
                    <a:r>
                      <a:rPr lang="ru-RU" sz="1997" b="1" dirty="0" smtClean="0"/>
                      <a:t>4,9</a:t>
                    </a:r>
                    <a:endParaRPr lang="en-US" sz="1997" b="1" dirty="0"/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6EE-4DE2-9D8D-CA43E2DB9FDA}"/>
                </c:ext>
              </c:extLst>
            </c:dLbl>
            <c:dLbl>
              <c:idx val="4"/>
              <c:layout>
                <c:manualLayout>
                  <c:x val="-4.9580208723909509E-2"/>
                  <c:y val="0.10484780822512517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6EE-4DE2-9D8D-CA43E2DB9FDA}"/>
                </c:ext>
              </c:extLst>
            </c:dLbl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997" b="1" i="1" u="none" strike="noStrike" kern="1200" baseline="0">
                    <a:solidFill>
                      <a:schemeClr val="accent1">
                        <a:lumMod val="50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2018</c:v>
                </c:pt>
                <c:pt idx="1">
                  <c:v>2019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4.97</c:v>
                </c:pt>
                <c:pt idx="1">
                  <c:v>3.8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C6EE-4DE2-9D8D-CA43E2DB9FD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spPr>
            <a:effectLst>
              <a:outerShdw blurRad="50800" dist="38100" dir="5400000" rotWithShape="0">
                <a:srgbClr val="000000">
                  <a:alpha val="60000"/>
                </a:srgbClr>
              </a:outerShdw>
            </a:effectLst>
          </c:spPr>
          <c:dLbls>
            <c:spPr>
              <a:noFill/>
              <a:ln w="25365">
                <a:noFill/>
              </a:ln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5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2018</c:v>
                </c:pt>
                <c:pt idx="1">
                  <c:v>2019</c:v>
                </c:pt>
              </c:numCache>
            </c:numRef>
          </c:cat>
          <c:val>
            <c:numRef>
              <c:f>Лист1!$C$2:$C$6</c:f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C6EE-4DE2-9D8D-CA43E2DB9FD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6921344"/>
        <c:axId val="126935424"/>
      </c:lineChart>
      <c:catAx>
        <c:axId val="1269213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 w="6341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26935424"/>
        <c:crosses val="autoZero"/>
        <c:auto val="1"/>
        <c:lblAlgn val="ctr"/>
        <c:lblOffset val="100"/>
        <c:noMultiLvlLbl val="0"/>
      </c:catAx>
      <c:valAx>
        <c:axId val="126935424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 w="6341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1195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26921344"/>
        <c:crosses val="autoZero"/>
        <c:crossBetween val="between"/>
      </c:valAx>
      <c:spPr>
        <a:noFill/>
        <a:ln>
          <a:solidFill>
            <a:srgbClr val="4FCDFF"/>
          </a:solidFill>
        </a:ln>
        <a:effectLst/>
        <a:sp3d/>
      </c:spPr>
    </c:plotArea>
    <c:legend>
      <c:legendPos val="r"/>
      <c:layout>
        <c:manualLayout>
          <c:xMode val="edge"/>
          <c:yMode val="edge"/>
          <c:x val="7.7103956616568048E-2"/>
          <c:y val="0.58970464254947952"/>
          <c:w val="0.88420384951881015"/>
          <c:h val="0.18987101664647121"/>
        </c:manualLayout>
      </c:layout>
      <c:overlay val="0"/>
      <c:txPr>
        <a:bodyPr/>
        <a:lstStyle/>
        <a:p>
          <a:pPr>
            <a:defRPr sz="1797" b="1" i="1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cap="all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r>
              <a:rPr lang="ru-RU" sz="1800" dirty="0" smtClean="0">
                <a:solidFill>
                  <a:srgbClr val="002060"/>
                </a:solidFill>
              </a:rPr>
              <a:t>ПРОТЯЖЕННОСТЬ автомобильных дорог местного значения - </a:t>
            </a:r>
            <a:r>
              <a:rPr lang="ru-RU" sz="1800" dirty="0" smtClean="0">
                <a:solidFill>
                  <a:srgbClr val="C00000"/>
                </a:solidFill>
              </a:rPr>
              <a:t>483,83</a:t>
            </a:r>
            <a:r>
              <a:rPr lang="ru-RU" sz="1800" dirty="0" smtClean="0">
                <a:solidFill>
                  <a:srgbClr val="002060"/>
                </a:solidFill>
              </a:rPr>
              <a:t> км.</a:t>
            </a:r>
            <a:endParaRPr lang="ru-RU" sz="1800" dirty="0">
              <a:solidFill>
                <a:srgbClr val="002060"/>
              </a:solidFill>
            </a:endParaRPr>
          </a:p>
        </c:rich>
      </c:tx>
      <c:layout>
        <c:manualLayout>
          <c:xMode val="edge"/>
          <c:yMode val="edge"/>
          <c:x val="8.7683908977140568E-2"/>
          <c:y val="0"/>
        </c:manualLayout>
      </c:layout>
      <c:overlay val="0"/>
      <c:spPr>
        <a:solidFill>
          <a:schemeClr val="accent2">
            <a:lumMod val="20000"/>
            <a:lumOff val="80000"/>
          </a:schemeClr>
        </a:solidFill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46323463572017387"/>
          <c:y val="0.20372409046983794"/>
          <c:w val="0.46018700787401573"/>
          <c:h val="0.69414386867412992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chemeClr val="accent2">
                  <a:shade val="53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5CE-461C-9C96-1CB2635AC071}"/>
              </c:ext>
            </c:extLst>
          </c:dPt>
          <c:dPt>
            <c:idx val="1"/>
            <c:bubble3D val="0"/>
            <c:spPr>
              <a:solidFill>
                <a:schemeClr val="accent2">
                  <a:shade val="76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5CE-461C-9C96-1CB2635AC071}"/>
              </c:ext>
            </c:extLst>
          </c:dPt>
          <c:dPt>
            <c:idx val="2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45CE-461C-9C96-1CB2635AC07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spc="0" baseline="0">
                    <a:solidFill>
                      <a:schemeClr val="accent2">
                        <a:shade val="76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Дороги с твердым покрытием, км.</c:v>
                </c:pt>
                <c:pt idx="1">
                  <c:v>Грунтовая дорога, км.</c:v>
                </c:pt>
              </c:strCache>
            </c:strRef>
          </c:cat>
          <c:val>
            <c:numRef>
              <c:f>Лист1!$B$2:$B$3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45CE-461C-9C96-1CB2635AC07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Протяженность, км.</c:v>
                </c:pt>
              </c:strCache>
            </c:strRef>
          </c:tx>
          <c:dPt>
            <c:idx val="0"/>
            <c:bubble3D val="0"/>
            <c:spPr>
              <a:solidFill>
                <a:srgbClr val="0070C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45CE-461C-9C96-1CB2635AC071}"/>
              </c:ext>
            </c:extLst>
          </c:dPt>
          <c:dPt>
            <c:idx val="1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A-45CE-461C-9C96-1CB2635AC071}"/>
              </c:ext>
            </c:extLst>
          </c:dPt>
          <c:dPt>
            <c:idx val="2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C-45CE-461C-9C96-1CB2635AC071}"/>
              </c:ext>
            </c:extLst>
          </c:dPt>
          <c:dPt>
            <c:idx val="3"/>
            <c:bubble3D val="0"/>
            <c:spPr>
              <a:solidFill>
                <a:schemeClr val="bg2">
                  <a:lumMod val="5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E-45CE-461C-9C96-1CB2635AC071}"/>
              </c:ext>
            </c:extLst>
          </c:dPt>
          <c:dPt>
            <c:idx val="4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0-45CE-461C-9C96-1CB2635AC071}"/>
              </c:ext>
            </c:extLst>
          </c:dPt>
          <c:dPt>
            <c:idx val="5"/>
            <c:bubble3D val="0"/>
            <c:spPr>
              <a:solidFill>
                <a:schemeClr val="accent2">
                  <a:tint val="9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2-45CE-461C-9C96-1CB2635AC071}"/>
              </c:ext>
            </c:extLst>
          </c:dPt>
          <c:dPt>
            <c:idx val="6"/>
            <c:bubble3D val="0"/>
            <c:spPr>
              <a:solidFill>
                <a:schemeClr val="accent2">
                  <a:tint val="7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4-45CE-461C-9C96-1CB2635AC071}"/>
              </c:ext>
            </c:extLst>
          </c:dPt>
          <c:dPt>
            <c:idx val="7"/>
            <c:bubble3D val="0"/>
            <c:spPr>
              <a:solidFill>
                <a:schemeClr val="accent2">
                  <a:tint val="84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6-45CE-461C-9C96-1CB2635AC071}"/>
              </c:ext>
            </c:extLst>
          </c:dPt>
          <c:dLbls>
            <c:dLbl>
              <c:idx val="0"/>
              <c:layout>
                <c:manualLayout>
                  <c:x val="-0.12548537845075783"/>
                  <c:y val="0.1226235860565189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spc="0" baseline="0">
                      <a:solidFill>
                        <a:srgbClr val="0070C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9279790026246715"/>
                      <c:h val="0.1608146922513223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8-45CE-461C-9C96-1CB2635AC071}"/>
                </c:ext>
              </c:extLst>
            </c:dLbl>
            <c:dLbl>
              <c:idx val="1"/>
              <c:layout>
                <c:manualLayout>
                  <c:x val="0.30112697869878913"/>
                  <c:y val="-5.1706430435969425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2800" b="1" i="0" u="none" strike="noStrike" kern="1200" spc="0" baseline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2800" baseline="0" dirty="0" smtClean="0">
                        <a:solidFill>
                          <a:schemeClr val="tx1"/>
                        </a:solidFill>
                      </a:rPr>
                      <a:t>312,1</a:t>
                    </a:r>
                    <a:endParaRPr lang="en-US" sz="2800" dirty="0">
                      <a:solidFill>
                        <a:schemeClr val="tx1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7931233595800525"/>
                      <c:h val="0.1427169665055803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A-45CE-461C-9C96-1CB2635AC071}"/>
                </c:ext>
              </c:extLst>
            </c:dLbl>
            <c:dLbl>
              <c:idx val="2"/>
              <c:layout>
                <c:manualLayout>
                  <c:x val="-0.17777777777777778"/>
                  <c:y val="0.16308671810080186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800" b="1" i="0" u="none" strike="noStrike" kern="1200" spc="0" baseline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7A16F0A6-BFAA-4E18-9284-C3D6826E1CC2}" type="CATEGORYNAME">
                      <a:rPr lang="ru-RU" sz="2800"/>
                      <a:pPr>
                        <a:defRPr sz="2800" b="1" i="0" u="none" strike="noStrike" kern="1200" spc="0" baseline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[ИМЯ КАТЕГОРИИ]</a:t>
                    </a:fld>
                    <a:r>
                      <a:rPr lang="ru-RU" sz="2800" baseline="0" dirty="0" smtClean="0"/>
                      <a:t>;</a:t>
                    </a:r>
                  </a:p>
                  <a:p>
                    <a:pPr>
                      <a:defRPr sz="2800" b="1" i="0" u="none" strike="noStrike" kern="1200" spc="0" baseline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sz="2800" baseline="0" dirty="0" smtClean="0"/>
                      <a:t> </a:t>
                    </a:r>
                    <a:fld id="{BA9C5DC8-327C-4BCF-B9FE-12BCBED0B11B}" type="VALUE">
                      <a:rPr lang="ru-RU" sz="2800" baseline="0"/>
                      <a:pPr>
                        <a:defRPr sz="2800" b="1" i="0" u="none" strike="noStrike" kern="1200" spc="0" baseline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[ЗНАЧЕНИЕ]</a:t>
                    </a:fld>
                    <a:endParaRPr lang="ru-RU" sz="2800" baseline="0" dirty="0" smtClean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C-45CE-461C-9C96-1CB2635AC071}"/>
                </c:ext>
              </c:extLst>
            </c:dLbl>
            <c:dLbl>
              <c:idx val="3"/>
              <c:layout>
                <c:manualLayout>
                  <c:x val="-8.6111111111111166E-2"/>
                  <c:y val="-7.0470132571936897E-4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800" b="1" i="0" u="none" strike="noStrike" kern="1200" spc="0" baseline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ADB85D9B-1971-4622-9E42-6147BA86C946}" type="CATEGORYNAME">
                      <a:rPr lang="ru-RU" sz="2800">
                        <a:solidFill>
                          <a:schemeClr val="bg2">
                            <a:lumMod val="50000"/>
                          </a:schemeClr>
                        </a:solidFill>
                      </a:rPr>
                      <a:pPr>
                        <a:defRPr sz="2800" b="1" i="0" u="none" strike="noStrike" kern="1200" spc="0" baseline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[ИМЯ КАТЕГОРИИ]</a:t>
                    </a:fld>
                    <a:r>
                      <a:rPr lang="ru-RU" sz="2800" dirty="0" smtClean="0">
                        <a:solidFill>
                          <a:schemeClr val="bg2">
                            <a:lumMod val="50000"/>
                          </a:schemeClr>
                        </a:solidFill>
                      </a:rPr>
                      <a:t>;</a:t>
                    </a:r>
                  </a:p>
                  <a:p>
                    <a:pPr>
                      <a:defRPr sz="2800" b="1" i="0" u="none" strike="noStrike" kern="1200" spc="0" baseline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sz="2800" dirty="0" smtClean="0">
                        <a:solidFill>
                          <a:schemeClr val="bg2">
                            <a:lumMod val="50000"/>
                          </a:schemeClr>
                        </a:solidFill>
                      </a:rPr>
                      <a:t> </a:t>
                    </a:r>
                    <a:fld id="{303D27F3-6E69-4B75-A1CD-BF6634B8143E}" type="VALUE">
                      <a:rPr lang="ru-RU" sz="2800">
                        <a:solidFill>
                          <a:schemeClr val="bg2">
                            <a:lumMod val="50000"/>
                          </a:schemeClr>
                        </a:solidFill>
                      </a:rPr>
                      <a:pPr>
                        <a:defRPr sz="2800" b="1" i="0" u="none" strike="noStrike" kern="1200" spc="0" baseline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[ЗНАЧЕНИЕ]</a:t>
                    </a:fld>
                    <a:endParaRPr lang="ru-RU" sz="2800" dirty="0" smtClean="0">
                      <a:solidFill>
                        <a:schemeClr val="bg2">
                          <a:lumMod val="50000"/>
                        </a:schemeClr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E-45CE-461C-9C96-1CB2635AC071}"/>
                </c:ext>
              </c:extLst>
            </c:dLbl>
            <c:dLbl>
              <c:idx val="4"/>
              <c:layout>
                <c:manualLayout>
                  <c:x val="0.41403597987751534"/>
                  <c:y val="5.199872907260906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1" i="0" u="none" strike="noStrike" kern="1200" spc="0" baseline="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4325929571303587"/>
                      <c:h val="0.1755068801723183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0-45CE-461C-9C96-1CB2635AC07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spc="0" baseline="0">
                    <a:solidFill>
                      <a:srgbClr val="0070C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Дороги с твердым покрытием, км.</c:v>
                </c:pt>
                <c:pt idx="1">
                  <c:v>Грунтовая дорога, км.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171.7</c:v>
                </c:pt>
                <c:pt idx="1">
                  <c:v>312.10000000000002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7-45CE-461C-9C96-1CB2635AC071}"/>
            </c:ext>
          </c:extLst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rgbClr val="00B05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ayout>
        <c:manualLayout>
          <c:xMode val="edge"/>
          <c:yMode val="edge"/>
          <c:x val="4.5126353790613721E-2"/>
          <c:y val="0.23930512049887676"/>
          <c:w val="0.37105926120697008"/>
          <c:h val="0.4538700245427275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rgbClr val="00206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049191426616424E-2"/>
          <c:y val="0.37409214604141161"/>
          <c:w val="0.95185845622460052"/>
          <c:h val="0.4834262576975934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Общая площадь, тыс.м2</c:v>
                </c:pt>
              </c:strCache>
            </c:strRef>
          </c:tx>
          <c:spPr>
            <a:ln w="76094">
              <a:solidFill>
                <a:srgbClr val="FF0000"/>
              </a:solidFill>
              <a:tailEnd type="triangle"/>
            </a:ln>
            <a:effectLst>
              <a:outerShdw blurRad="50800" dist="38100" dir="5400000" rotWithShape="0">
                <a:srgbClr val="000000">
                  <a:alpha val="60000"/>
                </a:srgbClr>
              </a:outerShdw>
            </a:effectLst>
          </c:spPr>
          <c:marker>
            <c:symbol val="none"/>
          </c:marker>
          <c:dLbls>
            <c:dLbl>
              <c:idx val="0"/>
              <c:layout>
                <c:manualLayout>
                  <c:x val="-8.5098132282220088E-2"/>
                  <c:y val="7.517934031515702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E603-49F5-BC92-96EA754EF130}"/>
                </c:ext>
              </c:extLst>
            </c:dLbl>
            <c:dLbl>
              <c:idx val="1"/>
              <c:layout>
                <c:manualLayout>
                  <c:x val="-4.3272091502383925E-2"/>
                  <c:y val="0.1483845335797300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E603-49F5-BC92-96EA754EF130}"/>
                </c:ext>
              </c:extLst>
            </c:dLbl>
            <c:dLbl>
              <c:idx val="3"/>
              <c:layout>
                <c:manualLayout>
                  <c:x val="-6.1152317652121195E-2"/>
                  <c:y val="0.1601626114060119"/>
                </c:manualLayout>
              </c:layout>
              <c:tx>
                <c:rich>
                  <a:bodyPr/>
                  <a:lstStyle/>
                  <a:p>
                    <a:r>
                      <a:rPr lang="en-US" sz="1997" b="1" dirty="0" smtClean="0"/>
                      <a:t>20,06</a:t>
                    </a:r>
                    <a:endParaRPr lang="en-US" sz="1997" b="1" dirty="0"/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603-49F5-BC92-96EA754EF130}"/>
                </c:ext>
              </c:extLst>
            </c:dLbl>
            <c:dLbl>
              <c:idx val="4"/>
              <c:layout>
                <c:manualLayout>
                  <c:x val="-3.8072182687182585E-2"/>
                  <c:y val="0.1631159903491743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603-49F5-BC92-96EA754EF130}"/>
                </c:ext>
              </c:extLst>
            </c:dLbl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997" b="1" i="1" u="none" strike="noStrike" kern="1200" baseline="0">
                    <a:solidFill>
                      <a:schemeClr val="accent1">
                        <a:lumMod val="50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2018</c:v>
                </c:pt>
                <c:pt idx="1">
                  <c:v>2019</c:v>
                </c:pt>
              </c:numCache>
            </c:numRef>
          </c:cat>
          <c:val>
            <c:numRef>
              <c:f>Лист1!$B$2:$B$3</c:f>
              <c:numCache>
                <c:formatCode>0.00</c:formatCode>
                <c:ptCount val="2"/>
                <c:pt idx="0">
                  <c:v>9.92</c:v>
                </c:pt>
                <c:pt idx="1">
                  <c:v>12.952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E603-49F5-BC92-96EA754EF130}"/>
            </c:ext>
          </c:extLst>
        </c:ser>
        <c:ser>
          <c:idx val="1"/>
          <c:order val="1"/>
          <c:tx>
            <c:strRef>
              <c:f>Лист1!#REF!</c:f>
              <c:strCache>
                <c:ptCount val="1"/>
                <c:pt idx="0">
                  <c:v>#REF!</c:v>
                </c:pt>
              </c:strCache>
            </c:strRef>
          </c:tx>
          <c:marker>
            <c:symbol val="none"/>
          </c:marker>
          <c:cat>
            <c:numRef>
              <c:f>Лист1!$A$2:$A$3</c:f>
              <c:numCache>
                <c:formatCode>General</c:formatCode>
                <c:ptCount val="2"/>
                <c:pt idx="0">
                  <c:v>2018</c:v>
                </c:pt>
                <c:pt idx="1">
                  <c:v>2019</c:v>
                </c:pt>
              </c:numCache>
            </c:numRef>
          </c:cat>
          <c:val>
            <c:numRef>
              <c:f>Лист1!#REF!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5-E603-49F5-BC92-96EA754EF1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7296640"/>
        <c:axId val="127298176"/>
      </c:lineChart>
      <c:catAx>
        <c:axId val="1272966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 w="6341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27298176"/>
        <c:crosses val="autoZero"/>
        <c:auto val="1"/>
        <c:lblAlgn val="ctr"/>
        <c:lblOffset val="100"/>
        <c:noMultiLvlLbl val="0"/>
      </c:catAx>
      <c:valAx>
        <c:axId val="127298176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 w="6341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1195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27296640"/>
        <c:crosses val="autoZero"/>
        <c:crossBetween val="between"/>
      </c:valAx>
      <c:spPr>
        <a:noFill/>
        <a:ln>
          <a:solidFill>
            <a:srgbClr val="4FCDFF"/>
          </a:solidFill>
        </a:ln>
        <a:effectLst/>
        <a:sp3d/>
      </c:spPr>
    </c:plotArea>
    <c:legend>
      <c:legendPos val="r"/>
      <c:legendEntry>
        <c:idx val="1"/>
        <c:delete val="1"/>
      </c:legendEntry>
      <c:layout>
        <c:manualLayout>
          <c:xMode val="edge"/>
          <c:yMode val="edge"/>
          <c:x val="9.6089333458385481E-2"/>
          <c:y val="0.63271657218173227"/>
          <c:w val="0.49967446376901703"/>
          <c:h val="9.1836734693877542E-2"/>
        </c:manualLayout>
      </c:layout>
      <c:overlay val="0"/>
      <c:txPr>
        <a:bodyPr/>
        <a:lstStyle/>
        <a:p>
          <a:pPr>
            <a:defRPr sz="1797" b="1" i="1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2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3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4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5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6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7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8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style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0.09102</cdr:x>
      <cdr:y>0.10591</cdr:y>
    </cdr:from>
    <cdr:to>
      <cdr:x>0.95763</cdr:x>
      <cdr:y>0.1884</cdr:y>
    </cdr:to>
    <cdr:sp macro="" textlink="">
      <cdr:nvSpPr>
        <cdr:cNvPr id="2" name="Объект 4"/>
        <cdr:cNvSpPr>
          <a:spLocks xmlns:a="http://schemas.openxmlformats.org/drawingml/2006/main" noGrp="1"/>
        </cdr:cNvSpPr>
      </cdr:nvSpPr>
      <cdr:spPr>
        <a:xfrm xmlns:a="http://schemas.openxmlformats.org/drawingml/2006/main">
          <a:off x="568015" y="411900"/>
          <a:ext cx="5408025" cy="32083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lIns="91440" tIns="45720" rIns="91440" bIns="45720" rtlCol="0" anchor="ctr">
          <a:normAutofit fontScale="85000" lnSpcReduction="10000"/>
        </a:bodyPr>
        <a:lstStyle xmlns:a="http://schemas.openxmlformats.org/drawingml/2006/main">
          <a:lvl1pPr marL="285750" indent="-285750" algn="l" defTabSz="457200" rtl="0" eaLnBrk="1" latinLnBrk="0" hangingPunct="1">
            <a:spcBef>
              <a:spcPct val="20000"/>
            </a:spcBef>
            <a:spcAft>
              <a:spcPts val="600"/>
            </a:spcAft>
            <a:buClr>
              <a:schemeClr val="tx1"/>
            </a:buClr>
            <a:buSzPct val="80000"/>
            <a:buFont typeface="Wingdings 3" panose="05040102010807070707" pitchFamily="18" charset="2"/>
            <a:buChar char=""/>
            <a:defRPr sz="2000" kern="1200" cap="none">
              <a:solidFill>
                <a:schemeClr val="bg2">
                  <a:lumMod val="75000"/>
                </a:schemeClr>
              </a:solidFill>
              <a:effectLst/>
              <a:latin typeface="+mn-lt"/>
              <a:ea typeface="+mn-ea"/>
              <a:cs typeface="+mn-cs"/>
            </a:defRPr>
          </a:lvl1pPr>
          <a:lvl2pPr marL="742950" indent="-285750" algn="l" defTabSz="457200" rtl="0" eaLnBrk="1" latinLnBrk="0" hangingPunct="1">
            <a:spcBef>
              <a:spcPct val="20000"/>
            </a:spcBef>
            <a:spcAft>
              <a:spcPts val="600"/>
            </a:spcAft>
            <a:buClr>
              <a:schemeClr val="tx1"/>
            </a:buClr>
            <a:buSzPct val="80000"/>
            <a:buFont typeface="Wingdings 3" panose="05040102010807070707" pitchFamily="18" charset="2"/>
            <a:buChar char=""/>
            <a:defRPr sz="1800" kern="1200" cap="none">
              <a:solidFill>
                <a:schemeClr val="bg2">
                  <a:lumMod val="75000"/>
                </a:schemeClr>
              </a:solidFill>
              <a:effectLst/>
              <a:latin typeface="+mn-lt"/>
              <a:ea typeface="+mn-ea"/>
              <a:cs typeface="+mn-cs"/>
            </a:defRPr>
          </a:lvl2pPr>
          <a:lvl3pPr marL="1200150" indent="-285750" algn="l" defTabSz="457200" rtl="0" eaLnBrk="1" latinLnBrk="0" hangingPunct="1">
            <a:spcBef>
              <a:spcPct val="20000"/>
            </a:spcBef>
            <a:spcAft>
              <a:spcPts val="600"/>
            </a:spcAft>
            <a:buClr>
              <a:schemeClr val="tx1"/>
            </a:buClr>
            <a:buSzPct val="80000"/>
            <a:buFont typeface="Wingdings 3" panose="05040102010807070707" pitchFamily="18" charset="2"/>
            <a:buChar char=""/>
            <a:defRPr sz="1600" kern="1200" cap="none">
              <a:solidFill>
                <a:schemeClr val="bg2">
                  <a:lumMod val="75000"/>
                </a:schemeClr>
              </a:solidFill>
              <a:effectLst/>
              <a:latin typeface="+mn-lt"/>
              <a:ea typeface="+mn-ea"/>
              <a:cs typeface="+mn-cs"/>
            </a:defRPr>
          </a:lvl3pPr>
          <a:lvl4pPr marL="1543050" indent="-171450" algn="l" defTabSz="457200" rtl="0" eaLnBrk="1" latinLnBrk="0" hangingPunct="1">
            <a:spcBef>
              <a:spcPct val="20000"/>
            </a:spcBef>
            <a:spcAft>
              <a:spcPts val="600"/>
            </a:spcAft>
            <a:buClr>
              <a:schemeClr val="tx1"/>
            </a:buClr>
            <a:buSzPct val="80000"/>
            <a:buFont typeface="Wingdings 3" panose="05040102010807070707" pitchFamily="18" charset="2"/>
            <a:buChar char=""/>
            <a:defRPr sz="1400" kern="1200" cap="none">
              <a:solidFill>
                <a:schemeClr val="bg2">
                  <a:lumMod val="75000"/>
                </a:schemeClr>
              </a:solidFill>
              <a:effectLst/>
              <a:latin typeface="+mn-lt"/>
              <a:ea typeface="+mn-ea"/>
              <a:cs typeface="+mn-cs"/>
            </a:defRPr>
          </a:lvl4pPr>
          <a:lvl5pPr marL="2000250" indent="-171450" algn="l" defTabSz="457200" rtl="0" eaLnBrk="1" latinLnBrk="0" hangingPunct="1">
            <a:spcBef>
              <a:spcPct val="20000"/>
            </a:spcBef>
            <a:spcAft>
              <a:spcPts val="600"/>
            </a:spcAft>
            <a:buClr>
              <a:schemeClr val="tx1"/>
            </a:buClr>
            <a:buSzPct val="80000"/>
            <a:buFont typeface="Wingdings 3" panose="05040102010807070707" pitchFamily="18" charset="2"/>
            <a:buChar char=""/>
            <a:defRPr sz="1400" kern="1200" cap="none">
              <a:solidFill>
                <a:schemeClr val="bg2">
                  <a:lumMod val="75000"/>
                </a:schemeClr>
              </a:solidFill>
              <a:effectLst/>
              <a:latin typeface="+mn-lt"/>
              <a:ea typeface="+mn-ea"/>
              <a:cs typeface="+mn-cs"/>
            </a:defRPr>
          </a:lvl5pPr>
          <a:lvl6pPr marL="2514600" indent="-228600" algn="l" defTabSz="457200" rtl="0" eaLnBrk="1" latinLnBrk="0" hangingPunct="1">
            <a:spcBef>
              <a:spcPct val="20000"/>
            </a:spcBef>
            <a:spcAft>
              <a:spcPts val="600"/>
            </a:spcAft>
            <a:buClr>
              <a:schemeClr val="tx1"/>
            </a:buClr>
            <a:buSzPct val="80000"/>
            <a:buFont typeface="Wingdings 3" panose="05040102010807070707" pitchFamily="18" charset="2"/>
            <a:buChar char=""/>
            <a:defRPr sz="1400" kern="1200" cap="none">
              <a:solidFill>
                <a:schemeClr val="bg2">
                  <a:lumMod val="75000"/>
                </a:schemeClr>
              </a:solidFill>
              <a:effectLst/>
              <a:latin typeface="+mn-lt"/>
              <a:ea typeface="+mn-ea"/>
              <a:cs typeface="+mn-cs"/>
            </a:defRPr>
          </a:lvl6pPr>
          <a:lvl7pPr marL="2971800" indent="-228600" algn="l" defTabSz="457200" rtl="0" eaLnBrk="1" latinLnBrk="0" hangingPunct="1">
            <a:spcBef>
              <a:spcPct val="20000"/>
            </a:spcBef>
            <a:spcAft>
              <a:spcPts val="600"/>
            </a:spcAft>
            <a:buClr>
              <a:schemeClr val="tx1"/>
            </a:buClr>
            <a:buSzPct val="80000"/>
            <a:buFont typeface="Wingdings 3" panose="05040102010807070707" pitchFamily="18" charset="2"/>
            <a:buChar char=""/>
            <a:defRPr sz="1400" kern="1200" cap="none">
              <a:solidFill>
                <a:schemeClr val="bg2">
                  <a:lumMod val="75000"/>
                </a:schemeClr>
              </a:solidFill>
              <a:effectLst/>
              <a:latin typeface="+mn-lt"/>
              <a:ea typeface="+mn-ea"/>
              <a:cs typeface="+mn-cs"/>
            </a:defRPr>
          </a:lvl7pPr>
          <a:lvl8pPr marL="3429000" indent="-228600" algn="l" defTabSz="457200" rtl="0" eaLnBrk="1" latinLnBrk="0" hangingPunct="1">
            <a:spcBef>
              <a:spcPct val="20000"/>
            </a:spcBef>
            <a:spcAft>
              <a:spcPts val="600"/>
            </a:spcAft>
            <a:buClr>
              <a:schemeClr val="tx1"/>
            </a:buClr>
            <a:buSzPct val="80000"/>
            <a:buFont typeface="Wingdings 3" panose="05040102010807070707" pitchFamily="18" charset="2"/>
            <a:buChar char=""/>
            <a:defRPr sz="1400" kern="1200" cap="none">
              <a:solidFill>
                <a:schemeClr val="bg2">
                  <a:lumMod val="75000"/>
                </a:schemeClr>
              </a:solidFill>
              <a:effectLst/>
              <a:latin typeface="+mn-lt"/>
              <a:ea typeface="+mn-ea"/>
              <a:cs typeface="+mn-cs"/>
            </a:defRPr>
          </a:lvl8pPr>
          <a:lvl9pPr marL="3886200" indent="-228600" algn="l" defTabSz="457200" rtl="0" eaLnBrk="1" latinLnBrk="0" hangingPunct="1">
            <a:spcBef>
              <a:spcPct val="20000"/>
            </a:spcBef>
            <a:spcAft>
              <a:spcPts val="600"/>
            </a:spcAft>
            <a:buClr>
              <a:schemeClr val="tx1"/>
            </a:buClr>
            <a:buSzPct val="80000"/>
            <a:buFont typeface="Wingdings 3" panose="05040102010807070707" pitchFamily="18" charset="2"/>
            <a:buChar char=""/>
            <a:defRPr sz="1400" kern="1200" cap="none">
              <a:solidFill>
                <a:schemeClr val="bg2">
                  <a:lumMod val="75000"/>
                </a:schemeClr>
              </a:solidFill>
              <a:effectLst/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indent="0" algn="ctr">
            <a:buNone/>
          </a:pPr>
          <a:r>
            <a:rPr lang="ru-RU" b="1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Численность обучающихся в образовательных организациях 2394 чел.</a:t>
          </a:r>
          <a:endParaRPr lang="ru-RU" b="1" i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A4D75F-B87F-4489-96E6-554DB780D039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87900"/>
            <a:ext cx="5486400" cy="39163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80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80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F47819-9FDB-4FDA-A749-435E6BDAB7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4778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F47819-9FDB-4FDA-A749-435E6BDAB78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49111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F47819-9FDB-4FDA-A749-435E6BDAB780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60895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F47819-9FDB-4FDA-A749-435E6BDAB780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24833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F47819-9FDB-4FDA-A749-435E6BDAB780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09223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F47819-9FDB-4FDA-A749-435E6BDAB780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08349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F47819-9FDB-4FDA-A749-435E6BDAB780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52809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0BE25C-079B-4792-A3EE-1F68D9D7CADB}" type="slidenum">
              <a:rPr lang="ru-RU" smtClean="0">
                <a:solidFill>
                  <a:prstClr val="black"/>
                </a:solidFill>
              </a:rPr>
              <a:pPr/>
              <a:t>16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2961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F47819-9FDB-4FDA-A749-435E6BDAB780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90401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F47819-9FDB-4FDA-A749-435E6BDAB780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5020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F47819-9FDB-4FDA-A749-435E6BDAB780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69401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0BE25C-079B-4792-A3EE-1F68D9D7CADB}" type="slidenum">
              <a:rPr lang="ru-RU" smtClean="0">
                <a:solidFill>
                  <a:prstClr val="black"/>
                </a:solidFill>
              </a:rPr>
              <a:pPr/>
              <a:t>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03278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F47819-9FDB-4FDA-A749-435E6BDAB780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91645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F47819-9FDB-4FDA-A749-435E6BDAB780}" type="slidenum">
              <a:rPr lang="ru-RU" smtClean="0">
                <a:solidFill>
                  <a:prstClr val="black"/>
                </a:solidFill>
              </a:rPr>
              <a:pPr/>
              <a:t>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9120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F47819-9FDB-4FDA-A749-435E6BDAB780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09533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F47819-9FDB-4FDA-A749-435E6BDAB780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51139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89E4C-D36A-40E9-9AE1-2B3093B93E67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BA526-701A-4DA2-86BD-1672707AB4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45399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89E4C-D36A-40E9-9AE1-2B3093B93E67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BA526-701A-4DA2-86BD-1672707AB4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6567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89E4C-D36A-40E9-9AE1-2B3093B93E67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BA526-701A-4DA2-86BD-1672707AB4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14986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23634" y="1"/>
            <a:ext cx="9156700" cy="106521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2946401" y="1927226"/>
            <a:ext cx="4415367" cy="41513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7564967" y="1927226"/>
            <a:ext cx="4415367" cy="41513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154E4D-37DF-4FBD-BB2A-E1DCFCEB85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309594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2823634" y="0"/>
            <a:ext cx="9156700" cy="60785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772584" y="6415089"/>
            <a:ext cx="2125133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2969684" y="6415089"/>
            <a:ext cx="6788149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0564284" y="6415088"/>
            <a:ext cx="1293283" cy="42386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D77B07-FC97-4E90-A28C-882AA957569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076942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7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7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61E05-777A-4C09-A790-3E332497D018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61237-C273-4B77-9DD7-9FF662C1F96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9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1661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61E05-777A-4C09-A790-3E332497D018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61237-C273-4B77-9DD7-9FF662C1F9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9306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7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7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61E05-777A-4C09-A790-3E332497D018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61237-C273-4B77-9DD7-9FF662C1F96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9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4191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5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7"/>
            <a:ext cx="4937760" cy="402335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61E05-777A-4C09-A790-3E332497D018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61237-C273-4B77-9DD7-9FF662C1F9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88076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5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61E05-777A-4C09-A790-3E332497D018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61237-C273-4B77-9DD7-9FF662C1F9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44108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61E05-777A-4C09-A790-3E332497D018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61237-C273-4B77-9DD7-9FF662C1F9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9332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89E4C-D36A-40E9-9AE1-2B3093B93E67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BA526-701A-4DA2-86BD-1672707AB4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90965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7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7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61E05-777A-4C09-A790-3E332497D018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61237-C273-4B77-9DD7-9FF662C1F9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9598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8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3650" y="731520"/>
            <a:ext cx="6679191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3" y="6459787"/>
            <a:ext cx="2618511" cy="365125"/>
          </a:xfrm>
        </p:spPr>
        <p:txBody>
          <a:bodyPr/>
          <a:lstStyle>
            <a:lvl1pPr algn="l">
              <a:defRPr/>
            </a:lvl1pPr>
          </a:lstStyle>
          <a:p>
            <a:fld id="{2DB61E05-777A-4C09-A790-3E332497D018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7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63705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9161237-C273-4B77-9DD7-9FF662C1F96B}" type="slidenum">
              <a:rPr lang="ru-RU" smtClean="0">
                <a:solidFill>
                  <a:srgbClr val="637052"/>
                </a:solidFill>
              </a:rPr>
              <a:pPr/>
              <a:t>‹#›</a:t>
            </a:fld>
            <a:endParaRPr lang="ru-RU">
              <a:solidFill>
                <a:srgbClr val="63705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1029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7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936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79" y="5907024"/>
            <a:ext cx="1011936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61E05-777A-4C09-A790-3E332497D018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61237-C273-4B77-9DD7-9FF662C1F9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581518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61E05-777A-4C09-A790-3E332497D018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61237-C273-4B77-9DD7-9FF662C1F9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376761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7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7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414780"/>
            <a:ext cx="2628900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414779"/>
            <a:ext cx="7734300" cy="5757420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61E05-777A-4C09-A790-3E332497D018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61237-C273-4B77-9DD7-9FF662C1F9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46114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23634" y="1"/>
            <a:ext cx="9156700" cy="106521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2946400" y="1927226"/>
            <a:ext cx="9033933" cy="4151313"/>
          </a:xfrm>
        </p:spPr>
        <p:txBody>
          <a:bodyPr rtlCol="0"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09C17B-CAA5-470B-84B0-75144E76DE8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9682639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2823634" y="0"/>
            <a:ext cx="9156700" cy="60785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772584" y="6415089"/>
            <a:ext cx="2125133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2969684" y="6415089"/>
            <a:ext cx="6788149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0564284" y="6415088"/>
            <a:ext cx="1293283" cy="42386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D77B07-FC97-4E90-A28C-882AA957569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716683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23634" y="1"/>
            <a:ext cx="9156700" cy="106521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2946401" y="1927226"/>
            <a:ext cx="4415367" cy="41513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7564967" y="1927226"/>
            <a:ext cx="4415367" cy="41513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154E4D-37DF-4FBD-BB2A-E1DCFCEB85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1217606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7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7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61E05-777A-4C09-A790-3E332497D018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61237-C273-4B77-9DD7-9FF662C1F96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9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8871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61E05-777A-4C09-A790-3E332497D018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61237-C273-4B77-9DD7-9FF662C1F9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81106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89E4C-D36A-40E9-9AE1-2B3093B93E67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BA526-701A-4DA2-86BD-1672707AB4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115368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7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7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61E05-777A-4C09-A790-3E332497D018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61237-C273-4B77-9DD7-9FF662C1F96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9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855906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5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7"/>
            <a:ext cx="4937760" cy="402335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61E05-777A-4C09-A790-3E332497D018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61237-C273-4B77-9DD7-9FF662C1F9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7585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5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61E05-777A-4C09-A790-3E332497D018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61237-C273-4B77-9DD7-9FF662C1F9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27803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61E05-777A-4C09-A790-3E332497D018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61237-C273-4B77-9DD7-9FF662C1F9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484364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7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7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61E05-777A-4C09-A790-3E332497D018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61237-C273-4B77-9DD7-9FF662C1F9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860116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8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3650" y="731520"/>
            <a:ext cx="6679191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3" y="6459787"/>
            <a:ext cx="2618511" cy="365125"/>
          </a:xfrm>
        </p:spPr>
        <p:txBody>
          <a:bodyPr/>
          <a:lstStyle>
            <a:lvl1pPr algn="l">
              <a:defRPr/>
            </a:lvl1pPr>
          </a:lstStyle>
          <a:p>
            <a:fld id="{2DB61E05-777A-4C09-A790-3E332497D018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7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63705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9161237-C273-4B77-9DD7-9FF662C1F96B}" type="slidenum">
              <a:rPr lang="ru-RU" smtClean="0">
                <a:solidFill>
                  <a:srgbClr val="637052"/>
                </a:solidFill>
              </a:rPr>
              <a:pPr/>
              <a:t>‹#›</a:t>
            </a:fld>
            <a:endParaRPr lang="ru-RU">
              <a:solidFill>
                <a:srgbClr val="63705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446819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7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936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79" y="5907024"/>
            <a:ext cx="1011936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61E05-777A-4C09-A790-3E332497D018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61237-C273-4B77-9DD7-9FF662C1F9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382953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61E05-777A-4C09-A790-3E332497D018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61237-C273-4B77-9DD7-9FF662C1F9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104027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7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7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414780"/>
            <a:ext cx="2628900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414779"/>
            <a:ext cx="7734300" cy="5757420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61E05-777A-4C09-A790-3E332497D018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61237-C273-4B77-9DD7-9FF662C1F9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627170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23634" y="1"/>
            <a:ext cx="9156700" cy="106521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2946400" y="1927226"/>
            <a:ext cx="9033933" cy="4151313"/>
          </a:xfrm>
        </p:spPr>
        <p:txBody>
          <a:bodyPr rtlCol="0"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09C17B-CAA5-470B-84B0-75144E76DE8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865443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89E4C-D36A-40E9-9AE1-2B3093B93E67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BA526-701A-4DA2-86BD-1672707AB4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797436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2823634" y="0"/>
            <a:ext cx="9156700" cy="60785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772584" y="6415089"/>
            <a:ext cx="2125133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2969684" y="6415089"/>
            <a:ext cx="6788149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0564284" y="6415088"/>
            <a:ext cx="1293283" cy="42386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D77B07-FC97-4E90-A28C-882AA957569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5882181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23634" y="1"/>
            <a:ext cx="9156700" cy="106521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2946401" y="1927226"/>
            <a:ext cx="4415367" cy="41513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7564967" y="1927226"/>
            <a:ext cx="4415367" cy="41513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154E4D-37DF-4FBD-BB2A-E1DCFCEB85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396664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89E4C-D36A-40E9-9AE1-2B3093B93E67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BA526-701A-4DA2-86BD-1672707AB4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93806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89E4C-D36A-40E9-9AE1-2B3093B93E67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BA526-701A-4DA2-86BD-1672707AB4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1914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89E4C-D36A-40E9-9AE1-2B3093B93E67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BA526-701A-4DA2-86BD-1672707AB4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6356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89E4C-D36A-40E9-9AE1-2B3093B93E67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BA526-701A-4DA2-86BD-1672707AB4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92468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89E4C-D36A-40E9-9AE1-2B3093B93E67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BA526-701A-4DA2-86BD-1672707AB4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9757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689E4C-D36A-40E9-9AE1-2B3093B93E67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CBA526-701A-4DA2-86BD-1672707AB4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922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29" r:id="rId1"/>
    <p:sldLayoutId id="2147484430" r:id="rId2"/>
    <p:sldLayoutId id="2147484431" r:id="rId3"/>
    <p:sldLayoutId id="2147484432" r:id="rId4"/>
    <p:sldLayoutId id="2147484433" r:id="rId5"/>
    <p:sldLayoutId id="2147484434" r:id="rId6"/>
    <p:sldLayoutId id="2147484435" r:id="rId7"/>
    <p:sldLayoutId id="2147484436" r:id="rId8"/>
    <p:sldLayoutId id="2147484437" r:id="rId9"/>
    <p:sldLayoutId id="2147484438" r:id="rId10"/>
    <p:sldLayoutId id="2147484439" r:id="rId11"/>
    <p:sldLayoutId id="2147484539" r:id="rId12"/>
    <p:sldLayoutId id="2147484540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" y="6334316"/>
            <a:ext cx="12192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5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79" y="1845734"/>
            <a:ext cx="100584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2" y="6459787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2DB61E05-777A-4C09-A790-3E332497D018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6" y="6459787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60" y="6459787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39161237-C273-4B77-9DD7-9FF662C1F96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779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42" r:id="rId1"/>
    <p:sldLayoutId id="2147484443" r:id="rId2"/>
    <p:sldLayoutId id="2147484444" r:id="rId3"/>
    <p:sldLayoutId id="2147484445" r:id="rId4"/>
    <p:sldLayoutId id="2147484446" r:id="rId5"/>
    <p:sldLayoutId id="2147484447" r:id="rId6"/>
    <p:sldLayoutId id="2147484448" r:id="rId7"/>
    <p:sldLayoutId id="2147484449" r:id="rId8"/>
    <p:sldLayoutId id="2147484450" r:id="rId9"/>
    <p:sldLayoutId id="2147484451" r:id="rId10"/>
    <p:sldLayoutId id="2147484452" r:id="rId11"/>
    <p:sldLayoutId id="2147484453" r:id="rId12"/>
    <p:sldLayoutId id="2147484454" r:id="rId13"/>
    <p:sldLayoutId id="2147484456" r:id="rId14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" y="6334316"/>
            <a:ext cx="12192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5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79" y="1845734"/>
            <a:ext cx="100584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2" y="6459787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2DB61E05-777A-4C09-A790-3E332497D018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6" y="6459787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60" y="6459787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39161237-C273-4B77-9DD7-9FF662C1F96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7142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22" r:id="rId1"/>
    <p:sldLayoutId id="2147484523" r:id="rId2"/>
    <p:sldLayoutId id="2147484524" r:id="rId3"/>
    <p:sldLayoutId id="2147484525" r:id="rId4"/>
    <p:sldLayoutId id="2147484526" r:id="rId5"/>
    <p:sldLayoutId id="2147484527" r:id="rId6"/>
    <p:sldLayoutId id="2147484528" r:id="rId7"/>
    <p:sldLayoutId id="2147484529" r:id="rId8"/>
    <p:sldLayoutId id="2147484530" r:id="rId9"/>
    <p:sldLayoutId id="2147484531" r:id="rId10"/>
    <p:sldLayoutId id="2147484532" r:id="rId11"/>
    <p:sldLayoutId id="2147484533" r:id="rId12"/>
    <p:sldLayoutId id="2147484534" r:id="rId13"/>
    <p:sldLayoutId id="2147484536" r:id="rId14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g"/><Relationship Id="rId4" Type="http://schemas.openxmlformats.org/officeDocument/2006/relationships/chart" Target="../charts/char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chart" Target="../charts/chart2.xml"/><Relationship Id="rId7" Type="http://schemas.openxmlformats.org/officeDocument/2006/relationships/chart" Target="../charts/chart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jpeg"/><Relationship Id="rId4" Type="http://schemas.openxmlformats.org/officeDocument/2006/relationships/chart" Target="../charts/chart3.xml"/><Relationship Id="rId9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5.xml"/><Relationship Id="rId5" Type="http://schemas.openxmlformats.org/officeDocument/2006/relationships/chart" Target="../charts/chart9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7"/>
          <p:cNvSpPr>
            <a:spLocks noGrp="1"/>
          </p:cNvSpPr>
          <p:nvPr>
            <p:ph type="title"/>
          </p:nvPr>
        </p:nvSpPr>
        <p:spPr>
          <a:xfrm>
            <a:off x="1428752" y="285750"/>
            <a:ext cx="10483849" cy="1131888"/>
          </a:xfrm>
        </p:spPr>
        <p:txBody>
          <a:bodyPr/>
          <a:lstStyle/>
          <a:p>
            <a:pPr algn="ctr" eaLnBrk="1" hangingPunct="1"/>
            <a:r>
              <a:rPr lang="ru-RU" altLang="ru-RU" sz="1800" b="1" dirty="0" smtClean="0">
                <a:latin typeface="Arial" charset="0"/>
                <a:cs typeface="Arial" charset="0"/>
              </a:rPr>
              <a:t>К проекту решения Думы Тобольского муниципального района «Об исполнении бюджета Тобольского муниципального района за  2019 год»</a:t>
            </a:r>
          </a:p>
        </p:txBody>
      </p:sp>
      <p:sp>
        <p:nvSpPr>
          <p:cNvPr id="20483" name="Rectangle 24"/>
          <p:cNvSpPr>
            <a:spLocks noChangeArrowheads="1"/>
          </p:cNvSpPr>
          <p:nvPr/>
        </p:nvSpPr>
        <p:spPr bwMode="auto">
          <a:xfrm>
            <a:off x="3600451" y="3141663"/>
            <a:ext cx="7008283" cy="2529923"/>
          </a:xfrm>
          <a:prstGeom prst="rect">
            <a:avLst/>
          </a:prstGeom>
          <a:gradFill rotWithShape="1">
            <a:gsLst>
              <a:gs pos="0">
                <a:srgbClr val="D3D3AE"/>
              </a:gs>
              <a:gs pos="100000">
                <a:srgbClr val="EAEAEA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PerspectiveTopRight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D3D3AE"/>
            </a:extrusionClr>
          </a:sp3d>
        </p:spPr>
        <p:txBody>
          <a:bodyPr>
            <a:spAutoFit/>
            <a:flatTx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44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</a:rPr>
              <a:t>Итоги социально-экономического 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44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</a:rPr>
              <a:t>развития Тобольского района</a:t>
            </a:r>
            <a:endParaRPr lang="ru-RU" altLang="ru-RU" sz="4400" b="1" dirty="0">
              <a:latin typeface="Arial" charset="0"/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7381" y="1628800"/>
            <a:ext cx="2400267" cy="359824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79617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Объект 1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56785299"/>
              </p:ext>
            </p:extLst>
          </p:nvPr>
        </p:nvGraphicFramePr>
        <p:xfrm>
          <a:off x="806085" y="565485"/>
          <a:ext cx="9206595" cy="24994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6" name="Объект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14120759"/>
              </p:ext>
            </p:extLst>
          </p:nvPr>
        </p:nvGraphicFramePr>
        <p:xfrm>
          <a:off x="87627" y="2978730"/>
          <a:ext cx="12005313" cy="36963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Заголовок 1"/>
          <p:cNvSpPr txBox="1">
            <a:spLocks/>
          </p:cNvSpPr>
          <p:nvPr/>
        </p:nvSpPr>
        <p:spPr>
          <a:xfrm>
            <a:off x="1152011" y="83759"/>
            <a:ext cx="9144637" cy="481726"/>
          </a:xfrm>
          <a:prstGeom prst="rect">
            <a:avLst/>
          </a:prstGeom>
          <a:gradFill flip="none" rotWithShape="1">
            <a:gsLst>
              <a:gs pos="0">
                <a:schemeClr val="bg2">
                  <a:shade val="30000"/>
                  <a:satMod val="115000"/>
                </a:schemeClr>
              </a:gs>
              <a:gs pos="50000">
                <a:schemeClr val="bg2">
                  <a:shade val="67500"/>
                  <a:satMod val="115000"/>
                </a:schemeClr>
              </a:gs>
              <a:gs pos="100000">
                <a:schemeClr val="bg2">
                  <a:shade val="100000"/>
                  <a:satMod val="115000"/>
                </a:schemeClr>
              </a:gs>
            </a:gsLst>
            <a:lin ang="13500000" scaled="1"/>
            <a:tileRect/>
          </a:gradFill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Aft>
                <a:spcPts val="800"/>
              </a:spcAft>
              <a:defRPr/>
            </a:pPr>
            <a:r>
              <a:rPr lang="ru-RU" altLang="ru-RU" sz="28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Демография</a:t>
            </a:r>
            <a:endParaRPr lang="ru-RU" altLang="ru-RU" sz="2800" b="1" dirty="0">
              <a:solidFill>
                <a:srgbClr val="000000">
                  <a:lumMod val="75000"/>
                  <a:lumOff val="25000"/>
                </a:srgbClr>
              </a:solidFill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8491" y="170844"/>
            <a:ext cx="3269733" cy="2376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341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Объект 1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55532343"/>
              </p:ext>
            </p:extLst>
          </p:nvPr>
        </p:nvGraphicFramePr>
        <p:xfrm>
          <a:off x="317319" y="894138"/>
          <a:ext cx="8371114" cy="25369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6" name="Объект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76539876"/>
              </p:ext>
            </p:extLst>
          </p:nvPr>
        </p:nvGraphicFramePr>
        <p:xfrm>
          <a:off x="136358" y="3489046"/>
          <a:ext cx="9750592" cy="29324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Заголовок 1"/>
          <p:cNvSpPr txBox="1">
            <a:spLocks/>
          </p:cNvSpPr>
          <p:nvPr/>
        </p:nvSpPr>
        <p:spPr>
          <a:xfrm>
            <a:off x="1152011" y="83759"/>
            <a:ext cx="9144637" cy="481726"/>
          </a:xfrm>
          <a:prstGeom prst="rect">
            <a:avLst/>
          </a:prstGeom>
          <a:gradFill flip="none" rotWithShape="1">
            <a:gsLst>
              <a:gs pos="0">
                <a:schemeClr val="bg2">
                  <a:shade val="30000"/>
                  <a:satMod val="115000"/>
                </a:schemeClr>
              </a:gs>
              <a:gs pos="50000">
                <a:schemeClr val="bg2">
                  <a:shade val="67500"/>
                  <a:satMod val="115000"/>
                </a:schemeClr>
              </a:gs>
              <a:gs pos="100000">
                <a:schemeClr val="bg2">
                  <a:shade val="100000"/>
                  <a:satMod val="115000"/>
                </a:schemeClr>
              </a:gs>
            </a:gsLst>
            <a:lin ang="13500000" scaled="1"/>
            <a:tileRect/>
          </a:gradFill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Aft>
                <a:spcPts val="800"/>
              </a:spcAft>
              <a:defRPr/>
            </a:pPr>
            <a:r>
              <a:rPr lang="ru-RU" altLang="ru-RU" sz="28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Уровень жизни населения</a:t>
            </a:r>
            <a:endParaRPr lang="ru-RU" altLang="ru-RU" sz="2800" b="1" dirty="0">
              <a:solidFill>
                <a:srgbClr val="000000">
                  <a:lumMod val="75000"/>
                  <a:lumOff val="25000"/>
                </a:srgbClr>
              </a:solidFill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</p:txBody>
      </p:sp>
      <p:graphicFrame>
        <p:nvGraphicFramePr>
          <p:cNvPr id="14" name="Group 6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1343272"/>
              </p:ext>
            </p:extLst>
          </p:nvPr>
        </p:nvGraphicFramePr>
        <p:xfrm>
          <a:off x="8798560" y="751840"/>
          <a:ext cx="3200932" cy="2821540"/>
        </p:xfrm>
        <a:graphic>
          <a:graphicData uri="http://schemas.openxmlformats.org/drawingml/2006/table">
            <a:tbl>
              <a:tblPr/>
              <a:tblGrid>
                <a:gridCol w="320093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821540"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Среднемесячная заработная плата </a:t>
                      </a:r>
                    </a:p>
                    <a:p>
                      <a:pPr algn="ctr"/>
                      <a:r>
                        <a:rPr kumimoji="0" lang="ru-RU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(без СМП) </a:t>
                      </a:r>
                    </a:p>
                    <a:p>
                      <a:pPr algn="ctr"/>
                      <a:r>
                        <a:rPr kumimoji="0" lang="ru-RU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за январь-декабрь 2019 года составила</a:t>
                      </a:r>
                    </a:p>
                    <a:p>
                      <a:pPr algn="ctr"/>
                      <a:r>
                        <a:rPr kumimoji="0" lang="ru-RU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46 174</a:t>
                      </a:r>
                      <a:r>
                        <a:rPr kumimoji="0" lang="ru-RU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рублей</a:t>
                      </a:r>
                      <a:endParaRPr kumimoji="0" lang="ru-RU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6" marR="68586" marT="34271" marB="3427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9568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683001" y="209328"/>
            <a:ext cx="4968875" cy="523875"/>
          </a:xfrm>
          <a:prstGeom prst="rect">
            <a:avLst/>
          </a:prstGeom>
          <a:noFill/>
          <a:ln>
            <a:noFill/>
          </a:ln>
          <a:extLst/>
        </p:spPr>
        <p:txBody>
          <a:bodyPr anchor="ctr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  <a:defRPr/>
            </a:pPr>
            <a:r>
              <a:rPr lang="ru-RU" altLang="ru-RU" sz="28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Образование</a:t>
            </a:r>
          </a:p>
        </p:txBody>
      </p:sp>
      <p:graphicFrame>
        <p:nvGraphicFramePr>
          <p:cNvPr id="10" name="Group 1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8529141"/>
              </p:ext>
            </p:extLst>
          </p:nvPr>
        </p:nvGraphicFramePr>
        <p:xfrm>
          <a:off x="5863591" y="4262511"/>
          <a:ext cx="5932170" cy="1875399"/>
        </p:xfrm>
        <a:graphic>
          <a:graphicData uri="http://schemas.openxmlformats.org/drawingml/2006/table">
            <a:tbl>
              <a:tblPr/>
              <a:tblGrid>
                <a:gridCol w="388474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8986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5756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96633">
                <a:tc>
                  <a:txBody>
                    <a:bodyPr/>
                    <a:lstStyle>
                      <a:lvl1pPr marL="8255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1pPr>
                      <a:lvl2pPr marL="742950" indent="-28575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2pPr>
                      <a:lvl3pPr marL="11430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3pPr>
                      <a:lvl4pPr marL="16002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4pPr>
                      <a:lvl5pPr marL="20574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9pPr>
                    </a:lstStyle>
                    <a:p>
                      <a:pPr marL="8255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24A3A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Показатель</a:t>
                      </a:r>
                    </a:p>
                  </a:txBody>
                  <a:tcPr marL="91421" marR="91421"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8255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1pPr>
                      <a:lvl2pPr marL="742950" indent="-28575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2pPr>
                      <a:lvl3pPr marL="11430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3pPr>
                      <a:lvl4pPr marL="16002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4pPr>
                      <a:lvl5pPr marL="20574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9pPr>
                    </a:lstStyle>
                    <a:p>
                      <a:pPr marL="8255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24A3A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2018</a:t>
                      </a:r>
                    </a:p>
                  </a:txBody>
                  <a:tcPr marL="91421" marR="91421"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8255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1pPr>
                      <a:lvl2pPr marL="742950" indent="-28575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2pPr>
                      <a:lvl3pPr marL="11430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3pPr>
                      <a:lvl4pPr marL="16002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4pPr>
                      <a:lvl5pPr marL="20574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9pPr>
                    </a:lstStyle>
                    <a:p>
                      <a:pPr marL="8255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24A3A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2019</a:t>
                      </a:r>
                    </a:p>
                  </a:txBody>
                  <a:tcPr marL="91421" marR="91421"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78766">
                <a:tc>
                  <a:txBody>
                    <a:bodyPr/>
                    <a:lstStyle>
                      <a:lvl1pPr marL="8255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1pPr>
                      <a:lvl2pPr marL="742950" indent="-28575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2pPr>
                      <a:lvl3pPr marL="11430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3pPr>
                      <a:lvl4pPr marL="16002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4pPr>
                      <a:lvl5pPr marL="20574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9pPr>
                    </a:lstStyle>
                    <a:p>
                      <a:pPr marL="8255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Процент охвата образовательной услугой детей в возрасте с 1 года до 7 лет  , %</a:t>
                      </a:r>
                    </a:p>
                  </a:txBody>
                  <a:tcPr marL="91421" marR="91421"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83,0</a:t>
                      </a:r>
                    </a:p>
                  </a:txBody>
                  <a:tcPr marL="91421" marR="91421"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105,0</a:t>
                      </a:r>
                    </a:p>
                  </a:txBody>
                  <a:tcPr marL="91421" marR="91421"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9" name="Объект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97227704"/>
              </p:ext>
            </p:extLst>
          </p:nvPr>
        </p:nvGraphicFramePr>
        <p:xfrm>
          <a:off x="-309489" y="2447778"/>
          <a:ext cx="6297539" cy="44102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7065" y="942534"/>
            <a:ext cx="4133412" cy="2391509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446649" y="688398"/>
            <a:ext cx="5988050" cy="1814733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80016" tIns="40009" rIns="80016" bIns="40009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68350" indent="-2952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81100" indent="-23653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54175" indent="-23653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25663" indent="-2349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82863" indent="-2349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40063" indent="-2349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97263" indent="-2349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54463" indent="-2349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ru-RU" altLang="ru-RU" b="1" dirty="0" smtClean="0"/>
              <a:t>В 2019 году всего педагогов в школах района - 206, из них 166 с высшим образованием,</a:t>
            </a:r>
          </a:p>
          <a:p>
            <a:pPr algn="ctr">
              <a:defRPr/>
            </a:pPr>
            <a:r>
              <a:rPr lang="ru-RU" altLang="ru-RU" b="1" dirty="0" smtClean="0"/>
              <a:t> что составляет 81%. </a:t>
            </a:r>
          </a:p>
        </p:txBody>
      </p:sp>
    </p:spTree>
    <p:extLst>
      <p:ext uri="{BB962C8B-B14F-4D97-AF65-F5344CB8AC3E}">
        <p14:creationId xmlns:p14="http://schemas.microsoft.com/office/powerpoint/2010/main" val="2911149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1758" y="-102453"/>
            <a:ext cx="9079831" cy="93821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                 </a:t>
            </a:r>
            <a:r>
              <a:rPr lang="ru-RU" sz="30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</a:t>
            </a:r>
            <a:r>
              <a:rPr lang="ru-RU" sz="1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4" name="Объект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28604900"/>
              </p:ext>
            </p:extLst>
          </p:nvPr>
        </p:nvGraphicFramePr>
        <p:xfrm>
          <a:off x="231758" y="545434"/>
          <a:ext cx="2808622" cy="5741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040380" y="545434"/>
            <a:ext cx="8995410" cy="6781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just">
              <a:lnSpc>
                <a:spcPct val="115000"/>
              </a:lnSpc>
              <a:spcAft>
                <a:spcPts val="0"/>
              </a:spcAft>
            </a:pPr>
            <a:endParaRPr lang="ru-RU" sz="1400" b="1" dirty="0" smtClean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 счёт средств муниципального бюджета выделено дополнительно:</a:t>
            </a:r>
            <a:endParaRPr lang="ru-RU" sz="1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ru-RU" sz="1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682,54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тыс. рублей на обеспечение доступности отдыха и оздоровления детей;</a:t>
            </a:r>
            <a:endParaRPr lang="ru-RU" sz="1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ru-RU" sz="1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- 137,612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тыс. руб. для проведения летних сборов одарённых школьников «Менделеев. Р</a:t>
            </a:r>
            <a:r>
              <a:rPr lang="en-US" sz="1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О».</a:t>
            </a:r>
            <a:endParaRPr lang="ru-RU" sz="1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ru-RU" sz="1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- 100,0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тыс. руб. для приобретения стендов в школьный музей филиала МАОУ «</a:t>
            </a:r>
            <a:r>
              <a:rPr lang="ru-RU" sz="1400" dirty="0" err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Прииртышская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СОШ» - «</a:t>
            </a:r>
            <a:r>
              <a:rPr lang="ru-RU" sz="1400" dirty="0" err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Верхнеаремзянская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СОШ им. Д.И. Менделеева».</a:t>
            </a:r>
            <a:endParaRPr lang="ru-RU" sz="1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ru-RU" sz="1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- 5 000,0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тыс. руб. на капитальный ремонт муниципального имущества объекта по адресу: г. Тобольск, ул. Ершова, д. 21.</a:t>
            </a:r>
            <a:endParaRPr lang="ru-RU" sz="1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 счёт средств областного бюджета выделено дополнительно:</a:t>
            </a:r>
            <a:endParaRPr lang="ru-RU" sz="1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ru-RU" sz="1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260,0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тыс. руб. на приобретение оборудования в муниципальную собственность и установку видеонаблюдения;</a:t>
            </a:r>
            <a:endParaRPr lang="ru-RU" sz="1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ru-RU" sz="1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- 12 630,90909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тыс. руб. на оснащение открытых плоскостных сооружений спортивным оборудованием и инвентарём; </a:t>
            </a:r>
            <a:endParaRPr lang="ru-RU" sz="1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ru-RU" sz="1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842,558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тыс. руб. на приобретение малых архитектурных форм, ремонт ограждения, приобретение в муниципальную собственность оборудования. </a:t>
            </a:r>
            <a:endParaRPr lang="ru-RU" sz="1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ru-RU" sz="1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- 403,900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тыс. руб. на приобретение малых архитектурных форм в муниципальную собственность для филиала МАОУ «</a:t>
            </a:r>
            <a:r>
              <a:rPr lang="ru-RU" sz="1400" dirty="0" err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Прииртышская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СОШ» -детский сад «Колосок» с. </a:t>
            </a:r>
            <a:r>
              <a:rPr lang="ru-RU" sz="1400" dirty="0" err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Абалак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ru-RU" sz="1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- 1181,0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тыс. руб. на обеспечение содержания вводимых зданий муниципальных образовательных организаций (МАОУ «</a:t>
            </a:r>
            <a:r>
              <a:rPr lang="ru-RU" sz="1400" dirty="0" err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Прииртышская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СОШ- «</a:t>
            </a:r>
            <a:r>
              <a:rPr lang="ru-RU" sz="1400" dirty="0" err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Епанчинская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НОШ имени Я.К. </a:t>
            </a:r>
            <a:r>
              <a:rPr lang="ru-RU" sz="1400" dirty="0" err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Занкиева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sz="1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ru-RU" sz="1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- 1549,860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для МАОУ «</a:t>
            </a:r>
            <a:r>
              <a:rPr lang="ru-RU" sz="1400" dirty="0" err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Байкаловская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СОШ» на приобретение мебели, оборудования и инвентаря для организации единого образовательного пространства «Точка роста» в рамках реализации регионального проекта Тюменской области «Современная школа» национального проекта «Образование».</a:t>
            </a:r>
            <a:endParaRPr lang="ru-RU" sz="1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ru-RU" sz="1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- 1381,0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тыс. руб. на повышение заработной платы помощникам воспитателей и педагогом пришкольных интернатов.</a:t>
            </a:r>
            <a:endParaRPr lang="ru-RU" sz="1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314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0179" y="166254"/>
            <a:ext cx="10599821" cy="510702"/>
          </a:xfr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>
            <a:normAutofit fontScale="90000"/>
          </a:bodyPr>
          <a:lstStyle/>
          <a:p>
            <a:pPr algn="ctr"/>
            <a:r>
              <a:rPr lang="ru-RU" sz="30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Культура и Спорт </a:t>
            </a:r>
            <a:br>
              <a:rPr lang="ru-RU" sz="30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830179" y="676956"/>
            <a:ext cx="5213268" cy="522514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3696123"/>
              </p:ext>
            </p:extLst>
          </p:nvPr>
        </p:nvGraphicFramePr>
        <p:xfrm>
          <a:off x="264320" y="938213"/>
          <a:ext cx="4764880" cy="3437636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64892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5798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579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5306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Направления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                       Всего в УДО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47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групп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человек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603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Туристско-краеведческое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165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Художественное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18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305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Социально-педагогическое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15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503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Естественно-научное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150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454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Научно-техническое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13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195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454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ИТОГО: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66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1318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-205346" y="294518"/>
            <a:ext cx="4741170" cy="80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Количественный состав обучающихся</a:t>
            </a: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 направлениям деятельности МАУ ДО «ЦТ»</a:t>
            </a: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814060" y="595670"/>
            <a:ext cx="6096000" cy="1200329"/>
          </a:xfrm>
          <a:prstGeom prst="rect">
            <a:avLst/>
          </a:prstGeom>
          <a:solidFill>
            <a:srgbClr val="FFFF00"/>
          </a:solidFill>
        </p:spPr>
        <p:txBody>
          <a:bodyPr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На </a:t>
            </a: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</a:rPr>
              <a:t>01 декабря 2019 года в МАУ ДО «ДЮСШ» ТР систематически занимаются физической культурой и спортом 4488 человек по линии массового спорта и 1495 человек по линии дополнительного </a:t>
            </a:r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образования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814060" y="2015706"/>
            <a:ext cx="6096000" cy="1366528"/>
          </a:xfrm>
          <a:prstGeom prst="rect">
            <a:avLst/>
          </a:prstGeom>
          <a:solidFill>
            <a:srgbClr val="FFFF00"/>
          </a:solidFill>
        </p:spPr>
        <p:txBody>
          <a:bodyPr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01 декабря 2019 года подтверждено и выполнено 1009 массовых разрядов, 3 из которых – </a:t>
            </a: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спортивного разряда. Присвоено и подтверждено 75 судейских квалификационных категорий. </a:t>
            </a:r>
            <a:endParaRPr lang="ru-RU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814060" y="3821648"/>
            <a:ext cx="6096000" cy="26407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2019 году</a:t>
            </a: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</a:rPr>
              <a:t> МАУ ДО «ДЮСШ</a:t>
            </a:r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» направила </a:t>
            </a:r>
            <a:r>
              <a:rPr lang="ru-RU" dirty="0" err="1" smtClean="0">
                <a:latin typeface="Arial" panose="020B0604020202020204" pitchFamily="34" charset="0"/>
                <a:ea typeface="Times New Roman" panose="02020603050405020304" pitchFamily="18" charset="0"/>
              </a:rPr>
              <a:t>ден</a:t>
            </a:r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. Средства на</a:t>
            </a:r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940 рублей— приобретение транспортного средства «Микроавтобус», </a:t>
            </a:r>
            <a:endParaRPr lang="ru-RU" dirty="0" smtClean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369140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рублей — приобретение спортивной экипировки, </a:t>
            </a:r>
            <a:endParaRPr lang="ru-RU" dirty="0" smtClean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127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000 рублей — поощрение спортсменов ветеранов спорта.</a:t>
            </a:r>
            <a:endParaRPr lang="ru-RU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1449" y="4856813"/>
            <a:ext cx="4993481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152400" algn="l"/>
              </a:tabLst>
            </a:pP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40 мероприятиях областного уровня приняли участие 519 человек, победителями и призерами стали 123 человек. </a:t>
            </a:r>
            <a:r>
              <a:rPr lang="ru-RU" sz="14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18 </a:t>
            </a: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Всероссийских мероприятиях приняли участие 79 человек, призерами стали 26 человек.  </a:t>
            </a:r>
            <a:endParaRPr lang="ru-RU" sz="1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7438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5" name="Rectangle 2"/>
          <p:cNvSpPr>
            <a:spLocks noChangeArrowheads="1"/>
          </p:cNvSpPr>
          <p:nvPr/>
        </p:nvSpPr>
        <p:spPr bwMode="auto">
          <a:xfrm>
            <a:off x="1222306" y="64100"/>
            <a:ext cx="6867525" cy="534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b="1" dirty="0">
                <a:solidFill>
                  <a:schemeClr val="accent2"/>
                </a:solidFill>
              </a:rPr>
              <a:t>Здравоохранение</a:t>
            </a:r>
          </a:p>
        </p:txBody>
      </p:sp>
      <p:sp>
        <p:nvSpPr>
          <p:cNvPr id="61446" name="Rectangle 2"/>
          <p:cNvSpPr>
            <a:spLocks noChangeArrowheads="1"/>
          </p:cNvSpPr>
          <p:nvPr/>
        </p:nvSpPr>
        <p:spPr bwMode="auto">
          <a:xfrm>
            <a:off x="1180713" y="808038"/>
            <a:ext cx="6867525" cy="661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b="1" dirty="0" smtClean="0">
                <a:solidFill>
                  <a:srgbClr val="404040"/>
                </a:solidFill>
                <a:latin typeface="Century Gothic" panose="020B0502020202020204" pitchFamily="34" charset="0"/>
              </a:rPr>
              <a:t>В 2019 году на </a:t>
            </a:r>
            <a:r>
              <a:rPr lang="ru-RU" altLang="ru-RU" b="1" dirty="0">
                <a:solidFill>
                  <a:srgbClr val="404040"/>
                </a:solidFill>
                <a:latin typeface="Century Gothic" panose="020B0502020202020204" pitchFamily="34" charset="0"/>
              </a:rPr>
              <a:t>территории района медицинскую помощь </a:t>
            </a:r>
            <a:r>
              <a:rPr lang="ru-RU" altLang="ru-RU" b="1" dirty="0" smtClean="0">
                <a:solidFill>
                  <a:srgbClr val="404040"/>
                </a:solidFill>
                <a:latin typeface="Century Gothic" panose="020B0502020202020204" pitchFamily="34" charset="0"/>
              </a:rPr>
              <a:t>оказывали: </a:t>
            </a:r>
            <a:endParaRPr lang="ru-RU" altLang="ru-RU" dirty="0">
              <a:solidFill>
                <a:srgbClr val="404040"/>
              </a:solidFill>
              <a:latin typeface="Century Gothic" panose="020B0502020202020204" pitchFamily="34" charset="0"/>
            </a:endParaRPr>
          </a:p>
        </p:txBody>
      </p:sp>
      <p:sp>
        <p:nvSpPr>
          <p:cNvPr id="61447" name="Rectangle 2"/>
          <p:cNvSpPr>
            <a:spLocks noChangeArrowheads="1"/>
          </p:cNvSpPr>
          <p:nvPr/>
        </p:nvSpPr>
        <p:spPr bwMode="auto">
          <a:xfrm>
            <a:off x="393896" y="1469220"/>
            <a:ext cx="69405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b"/>
          <a:lstStyle>
            <a:lvl1pPr indent="357188" defTabSz="8953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953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953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953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953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Char char="-"/>
            </a:pPr>
            <a:r>
              <a:rPr lang="ru-RU" altLang="ru-RU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 6 амбулаторно-поликлинических учреждений</a:t>
            </a:r>
          </a:p>
          <a:p>
            <a:pPr eaLnBrk="1" hangingPunct="1">
              <a:buFontTx/>
              <a:buChar char="-"/>
            </a:pPr>
            <a:r>
              <a:rPr lang="ru-RU" altLang="ru-RU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46 фельдшерско </a:t>
            </a:r>
            <a:r>
              <a:rPr lang="ru-RU" altLang="ru-RU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– акушерских пунктов</a:t>
            </a:r>
            <a:endParaRPr lang="ru-RU" altLang="ru-RU" dirty="0">
              <a:solidFill>
                <a:schemeClr val="accent2"/>
              </a:solidFill>
              <a:latin typeface="Century Gothic" panose="020B0502020202020204" pitchFamily="34" charset="0"/>
            </a:endParaRPr>
          </a:p>
          <a:p>
            <a:pPr eaLnBrk="1" hangingPunct="1">
              <a:buFontTx/>
              <a:buChar char="-"/>
            </a:pPr>
            <a:r>
              <a:rPr lang="ru-RU" altLang="ru-RU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2 участковых больницы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7367" y="106878"/>
            <a:ext cx="3976954" cy="2557094"/>
          </a:xfrm>
          <a:prstGeom prst="rect">
            <a:avLst/>
          </a:prstGeom>
          <a:noFill/>
          <a:effectLst>
            <a:outerShdw blurRad="50800" dist="50800" dir="5400000" sx="2000" sy="2000" algn="ctr" rotWithShape="0">
              <a:srgbClr val="000000"/>
            </a:outerShdw>
            <a:reflection endPos="0" dist="50800" dir="5400000" sy="-100000" algn="bl" rotWithShape="0"/>
            <a:softEdge rad="889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94311" y="3217679"/>
            <a:ext cx="1151001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данным ФБУЗ «Центр гигиены и </a:t>
            </a:r>
            <a:b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эпидемиологии в Тюменской области» число зарегистрированных случаев заболеваний инфекционными и паразитарными болезнями в Тобольском районе за </a:t>
            </a: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2019 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год </a:t>
            </a:r>
            <a:r>
              <a:rPr lang="ru-RU" sz="2400" dirty="0" smtClean="0">
                <a:solidFill>
                  <a:srgbClr val="A5301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3752</a:t>
            </a: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ед. или </a:t>
            </a: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снижение составило 4,8% </a:t>
            </a:r>
          </a:p>
          <a:p>
            <a:pPr indent="450215" algn="ctr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(2018 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год – </a:t>
            </a:r>
            <a:r>
              <a:rPr lang="ru-RU" sz="2400" dirty="0" smtClean="0">
                <a:solidFill>
                  <a:srgbClr val="A5301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3942</a:t>
            </a: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ед.).</a:t>
            </a:r>
            <a:endParaRPr lang="ru-RU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795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4"/>
          <p:cNvGraphicFramePr>
            <a:graphicFrameLocks/>
          </p:cNvGraphicFramePr>
          <p:nvPr>
            <p:extLst/>
          </p:nvPr>
        </p:nvGraphicFramePr>
        <p:xfrm>
          <a:off x="1824339" y="713524"/>
          <a:ext cx="4578749" cy="2954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Заголовок 1"/>
          <p:cNvSpPr txBox="1">
            <a:spLocks/>
          </p:cNvSpPr>
          <p:nvPr/>
        </p:nvSpPr>
        <p:spPr>
          <a:xfrm>
            <a:off x="1852424" y="152403"/>
            <a:ext cx="8529826" cy="561123"/>
          </a:xfrm>
          <a:prstGeom prst="rect">
            <a:avLst/>
          </a:prstGeom>
          <a:gradFill flip="none" rotWithShape="1">
            <a:gsLst>
              <a:gs pos="0">
                <a:schemeClr val="bg2">
                  <a:shade val="30000"/>
                  <a:satMod val="115000"/>
                </a:schemeClr>
              </a:gs>
              <a:gs pos="50000">
                <a:schemeClr val="bg2">
                  <a:shade val="67500"/>
                  <a:satMod val="115000"/>
                </a:schemeClr>
              </a:gs>
              <a:gs pos="100000">
                <a:schemeClr val="bg2">
                  <a:shade val="100000"/>
                  <a:satMod val="115000"/>
                </a:schemeClr>
              </a:gs>
            </a:gsLst>
            <a:lin ang="13500000" scaled="1"/>
            <a:tileRect/>
          </a:gradFill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E48312"/>
              </a:buClr>
            </a:pPr>
            <a:r>
              <a:rPr lang="ru-RU" sz="3200" b="1" spc="-50" dirty="0">
                <a:solidFill>
                  <a:srgbClr val="CCDDEA">
                    <a:lumMod val="25000"/>
                  </a:srgbClr>
                </a:solidFill>
                <a:latin typeface="Calibri Light" panose="020F0302020204030204"/>
              </a:rPr>
              <a:t>Объекты розничной торговли</a:t>
            </a:r>
          </a:p>
        </p:txBody>
      </p:sp>
      <p:graphicFrame>
        <p:nvGraphicFramePr>
          <p:cNvPr id="13" name="Group 60"/>
          <p:cNvGraphicFramePr>
            <a:graphicFrameLocks noGrp="1"/>
          </p:cNvGraphicFramePr>
          <p:nvPr>
            <p:extLst/>
          </p:nvPr>
        </p:nvGraphicFramePr>
        <p:xfrm>
          <a:off x="6403088" y="1223555"/>
          <a:ext cx="3505635" cy="1726474"/>
        </p:xfrm>
        <a:graphic>
          <a:graphicData uri="http://schemas.openxmlformats.org/drawingml/2006/table">
            <a:tbl>
              <a:tblPr/>
              <a:tblGrid>
                <a:gridCol w="350563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726474">
                <a:tc>
                  <a:txBody>
                    <a:bodyPr/>
                    <a:lstStyle/>
                    <a:p>
                      <a:pPr algn="ctr"/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Обеспеченность на 1 тыс.человек составляет </a:t>
                      </a:r>
                      <a:r>
                        <a:rPr lang="ru-RU" sz="2000" b="1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237,9 кв. метров. </a:t>
                      </a:r>
                    </a:p>
                    <a:p>
                      <a:pPr algn="ctr"/>
                      <a:r>
                        <a:rPr kumimoji="0" lang="ru-RU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Норматив – 302 кв.м.</a:t>
                      </a:r>
                      <a:endParaRPr kumimoji="0" lang="ru-RU" sz="2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51440" marR="51440" marT="34271" marB="3427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1792" y="3570515"/>
            <a:ext cx="3317704" cy="2764970"/>
          </a:xfrm>
          <a:prstGeom prst="rect">
            <a:avLst/>
          </a:prstGeom>
          <a:noFill/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  <a:softEdge rad="3175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8999" y="3712030"/>
            <a:ext cx="3529424" cy="2623457"/>
          </a:xfrm>
          <a:prstGeom prst="rect">
            <a:avLst/>
          </a:prstGeom>
          <a:noFill/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3380952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9410" y="927864"/>
            <a:ext cx="8129097" cy="45719"/>
          </a:xfrm>
          <a:solidFill>
            <a:schemeClr val="tx2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pPr algn="ctr">
              <a:lnSpc>
                <a:spcPts val="2300"/>
              </a:lnSpc>
            </a:pPr>
            <a:r>
              <a:rPr lang="ru-RU" b="1" dirty="0" smtClean="0"/>
              <a:t>  </a:t>
            </a:r>
            <a:r>
              <a:rPr lang="ru-RU" sz="3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Промышленность</a:t>
            </a:r>
            <a:br>
              <a:rPr lang="ru-RU" sz="3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Индекс производства промышленной </a:t>
            </a:r>
            <a:r>
              <a:rPr lang="ru-RU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продукции составил 133% </a:t>
            </a:r>
            <a:br>
              <a:rPr lang="ru-RU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775521" y="1340768"/>
            <a:ext cx="8856983" cy="5074358"/>
          </a:xfrm>
        </p:spPr>
        <p:txBody>
          <a:bodyPr/>
          <a:lstStyle/>
          <a:p>
            <a:pPr marL="0" indent="0" algn="ctr"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1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Объем отгруженных товаров собственного производства, выполненных </a:t>
            </a:r>
            <a:br>
              <a:rPr lang="ru-RU" sz="1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работ и услуг собственными силами организаций (без субъектов малого предпринимательства) по отдельным видам экономической деятельности, </a:t>
            </a:r>
          </a:p>
          <a:p>
            <a:pPr marL="0" indent="0" algn="ctr"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1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% к 2018 году</a:t>
            </a:r>
            <a:endParaRPr lang="ru-RU" sz="18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  <p:graphicFrame>
        <p:nvGraphicFramePr>
          <p:cNvPr id="15" name="Объект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73854874"/>
              </p:ext>
            </p:extLst>
          </p:nvPr>
        </p:nvGraphicFramePr>
        <p:xfrm>
          <a:off x="1858328" y="2420888"/>
          <a:ext cx="8443913" cy="42822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666" y="154495"/>
            <a:ext cx="566977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418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8164" y="380786"/>
            <a:ext cx="8121791" cy="511979"/>
          </a:xfrm>
          <a:solidFill>
            <a:schemeClr val="tx2">
              <a:lumMod val="40000"/>
              <a:lumOff val="6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>
            <a:normAutofit fontScale="90000"/>
          </a:bodyPr>
          <a:lstStyle/>
          <a:p>
            <a:pPr algn="ctr"/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Промышленность</a:t>
            </a:r>
            <a:b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5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25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Object 3"/>
          <p:cNvGraphicFramePr>
            <a:graphicFrameLocks noGrp="1" noChangeAspect="1"/>
          </p:cNvGraphicFramePr>
          <p:nvPr>
            <p:ph idx="1"/>
            <p:extLst/>
          </p:nvPr>
        </p:nvGraphicFramePr>
        <p:xfrm>
          <a:off x="1743460" y="1505136"/>
          <a:ext cx="4424549" cy="2259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Объект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68914734"/>
              </p:ext>
            </p:extLst>
          </p:nvPr>
        </p:nvGraphicFramePr>
        <p:xfrm>
          <a:off x="480060" y="3927757"/>
          <a:ext cx="10927080" cy="15466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7" name="Picture 17" descr="Снегоболотоход &quot;ХИЩНИК-39042&quot; (6х6) двигатель KUBOTA-1505-Т Снегоболотоход"/>
          <p:cNvPicPr>
            <a:picLocks noChangeAspect="1" noChangeArrowheads="1"/>
          </p:cNvPicPr>
          <p:nvPr/>
        </p:nvPicPr>
        <p:blipFill>
          <a:blip r:embed="rId5" cstate="print">
            <a:extLst/>
          </a:blip>
          <a:srcRect/>
          <a:stretch>
            <a:fillRect/>
          </a:stretch>
        </p:blipFill>
        <p:spPr bwMode="auto">
          <a:xfrm>
            <a:off x="8353426" y="5459726"/>
            <a:ext cx="2314575" cy="1440270"/>
          </a:xfrm>
          <a:prstGeom prst="rect">
            <a:avLst/>
          </a:prstGeom>
          <a:noFill/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  <a:softEdge rad="317500"/>
          </a:effectLst>
          <a:extLst/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872" y="5403104"/>
            <a:ext cx="2255564" cy="1332636"/>
          </a:xfrm>
          <a:prstGeom prst="rect">
            <a:avLst/>
          </a:prstGeom>
          <a:noFill/>
          <a:ln>
            <a:noFill/>
          </a:ln>
          <a:effectLst>
            <a:reflection blurRad="6350" endPos="0" dir="5400000" sy="-100000" algn="bl" rotWithShape="0"/>
            <a:softEdge rad="317500"/>
          </a:effectLst>
        </p:spPr>
      </p:pic>
      <p:graphicFrame>
        <p:nvGraphicFramePr>
          <p:cNvPr id="8" name="Object 3" descr="Улов рыбы, тонн" title="Улов рыбы, тонн"/>
          <p:cNvGraphicFramePr>
            <a:graphicFrameLocks noChangeAspect="1"/>
          </p:cNvGraphicFramePr>
          <p:nvPr>
            <p:extLst/>
          </p:nvPr>
        </p:nvGraphicFramePr>
        <p:xfrm>
          <a:off x="6418953" y="1520288"/>
          <a:ext cx="3780791" cy="23927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pic>
        <p:nvPicPr>
          <p:cNvPr id="13" name="Рисунок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014" y="5607644"/>
            <a:ext cx="2211463" cy="1201809"/>
          </a:xfrm>
          <a:prstGeom prst="rect">
            <a:avLst/>
          </a:prstGeom>
          <a:noFill/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  <a:reflection blurRad="6350" endPos="0" dir="5400000" sy="-100000" algn="bl" rotWithShape="0"/>
            <a:softEdge rad="317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9851" y="191664"/>
            <a:ext cx="566977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220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11026941" cy="802085"/>
          </a:xfrm>
          <a:solidFill>
            <a:schemeClr val="tx2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3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СЕЛЬСКОЕ ХОЗЯЙСТВО</a:t>
            </a:r>
            <a:br>
              <a:rPr lang="ru-RU" sz="3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0944266"/>
              </p:ext>
            </p:extLst>
          </p:nvPr>
        </p:nvGraphicFramePr>
        <p:xfrm>
          <a:off x="1219200" y="3575214"/>
          <a:ext cx="10222230" cy="2871789"/>
        </p:xfrm>
        <a:graphic>
          <a:graphicData uri="http://schemas.openxmlformats.org/drawingml/2006/table">
            <a:tbl>
              <a:tblPr/>
              <a:tblGrid>
                <a:gridCol w="555494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488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0956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0890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285875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800" b="1" i="0" u="none" strike="noStrike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Поголовье скота  в хозяйствах всех категорий на конец года</a:t>
                      </a:r>
                      <a:r>
                        <a:rPr lang="ru-RU" sz="1800" b="1" i="0" u="none" strike="noStrike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:</a:t>
                      </a:r>
                    </a:p>
                    <a:p>
                      <a:pPr marL="0" algn="l" defTabSz="914400" rtl="0" eaLnBrk="1" fontAlgn="b" latinLnBrk="0" hangingPunct="1"/>
                      <a:endParaRPr lang="ru-RU" sz="1800" b="1" i="0" u="none" strike="noStrike" kern="12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242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242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r>
                        <a:rPr lang="ru-RU" sz="1800" b="1" i="0" u="none" strike="noStrike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Единица измерения</a:t>
                      </a:r>
                    </a:p>
                    <a:p>
                      <a:pPr algn="ctr" fontAlgn="b"/>
                      <a:endParaRPr lang="ru-RU" sz="1800" b="1" i="0" u="none" strike="noStrike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242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242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r>
                        <a:rPr lang="ru-RU" sz="1800" b="1" i="0" u="none" strike="noStrike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2018 </a:t>
                      </a:r>
                    </a:p>
                    <a:p>
                      <a:pPr algn="ctr" fontAlgn="b"/>
                      <a:r>
                        <a:rPr lang="ru-RU" sz="1800" b="1" i="0" u="none" strike="noStrike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год</a:t>
                      </a:r>
                    </a:p>
                    <a:p>
                      <a:pPr algn="ctr" fontAlgn="b"/>
                      <a:endParaRPr lang="ru-RU" sz="1800" b="1" i="0" u="none" strike="noStrike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r>
                        <a:rPr lang="ru-RU" sz="1800" b="1" i="0" u="none" strike="noStrike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2019 </a:t>
                      </a:r>
                    </a:p>
                    <a:p>
                      <a:pPr algn="ctr" fontAlgn="b"/>
                      <a:r>
                        <a:rPr lang="ru-RU" sz="1800" b="1" i="0" u="none" strike="noStrike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год</a:t>
                      </a:r>
                    </a:p>
                    <a:p>
                      <a:pPr algn="ctr" fontAlgn="b"/>
                      <a:endParaRPr lang="ru-RU" sz="1800" b="1" i="0" u="none" strike="noStrike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286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8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-  крупный рогатый скот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242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242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голов 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242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242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4541</a:t>
                      </a:r>
                      <a:endParaRPr lang="ru-RU" sz="1800" b="1" i="0" u="none" strike="noStrike" kern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3501</a:t>
                      </a:r>
                      <a:endParaRPr lang="ru-RU" sz="1800" b="1" i="0" u="none" strike="noStrike" kern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286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8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в том числе коровы</a:t>
                      </a:r>
                    </a:p>
                  </a:txBody>
                  <a:tcPr marL="22860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242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242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голов 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242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242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2167</a:t>
                      </a:r>
                      <a:endParaRPr lang="ru-RU" sz="1800" b="1" i="0" u="none" strike="noStrike" kern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1665</a:t>
                      </a:r>
                      <a:endParaRPr lang="ru-RU" sz="1800" b="1" i="0" u="none" strike="noStrike" kern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286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800" b="1" i="0" u="none" strike="noStrike" kern="12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- свиньи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242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242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голов 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242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733</a:t>
                      </a:r>
                      <a:endParaRPr lang="ru-RU" sz="1800" b="1" i="0" u="none" strike="noStrike" kern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595</a:t>
                      </a:r>
                      <a:endParaRPr lang="ru-RU" sz="1800" b="1" i="0" u="none" strike="noStrike" kern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graphicFrame>
        <p:nvGraphicFramePr>
          <p:cNvPr id="12" name="Объект 1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18713066"/>
              </p:ext>
            </p:extLst>
          </p:nvPr>
        </p:nvGraphicFramePr>
        <p:xfrm>
          <a:off x="257175" y="942244"/>
          <a:ext cx="11684166" cy="25254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175" y="100984"/>
            <a:ext cx="566977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407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11026941" cy="802085"/>
          </a:xfrm>
          <a:solidFill>
            <a:schemeClr val="tx2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3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СЕЛЬСКОЕ ХОЗЯЙСТВО</a:t>
            </a:r>
            <a:br>
              <a:rPr lang="ru-RU" sz="3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7331572"/>
              </p:ext>
            </p:extLst>
          </p:nvPr>
        </p:nvGraphicFramePr>
        <p:xfrm>
          <a:off x="1219200" y="3575214"/>
          <a:ext cx="10222230" cy="2871789"/>
        </p:xfrm>
        <a:graphic>
          <a:graphicData uri="http://schemas.openxmlformats.org/drawingml/2006/table">
            <a:tbl>
              <a:tblPr/>
              <a:tblGrid>
                <a:gridCol w="555494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488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0956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0890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285875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800" b="1" i="0" u="none" strike="noStrike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Производство продукции животноводства</a:t>
                      </a:r>
                      <a:r>
                        <a:rPr lang="ru-RU" sz="1800" b="1" i="0" u="none" strike="noStrike" kern="1200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 в хозяйствах всех категорий</a:t>
                      </a:r>
                      <a:r>
                        <a:rPr lang="ru-RU" sz="1800" b="1" i="0" u="none" strike="noStrike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:</a:t>
                      </a:r>
                    </a:p>
                    <a:p>
                      <a:pPr marL="0" algn="l" defTabSz="914400" rtl="0" eaLnBrk="1" fontAlgn="b" latinLnBrk="0" hangingPunct="1"/>
                      <a:endParaRPr lang="ru-RU" sz="1800" b="1" i="0" u="none" strike="noStrike" kern="12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242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242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r>
                        <a:rPr lang="ru-RU" sz="1800" b="1" i="0" u="none" strike="noStrike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Единица измерения</a:t>
                      </a:r>
                    </a:p>
                    <a:p>
                      <a:pPr algn="ctr" fontAlgn="b"/>
                      <a:endParaRPr lang="ru-RU" sz="1800" b="1" i="0" u="none" strike="noStrike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242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242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r>
                        <a:rPr lang="ru-RU" sz="1800" b="1" i="0" u="none" strike="noStrike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2018 </a:t>
                      </a:r>
                    </a:p>
                    <a:p>
                      <a:pPr algn="ctr" fontAlgn="b"/>
                      <a:r>
                        <a:rPr lang="ru-RU" sz="1800" b="1" i="0" u="none" strike="noStrike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год</a:t>
                      </a:r>
                    </a:p>
                    <a:p>
                      <a:pPr algn="ctr" fontAlgn="b"/>
                      <a:endParaRPr lang="ru-RU" sz="1800" b="1" i="0" u="none" strike="noStrike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r>
                        <a:rPr lang="ru-RU" sz="1800" b="1" i="0" u="none" strike="noStrike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2019 </a:t>
                      </a:r>
                    </a:p>
                    <a:p>
                      <a:pPr algn="ctr" fontAlgn="b"/>
                      <a:r>
                        <a:rPr lang="ru-RU" sz="1800" b="1" i="0" u="none" strike="noStrike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год</a:t>
                      </a:r>
                    </a:p>
                    <a:p>
                      <a:pPr algn="ctr" fontAlgn="b"/>
                      <a:endParaRPr lang="ru-RU" sz="1800" b="1" i="0" u="none" strike="noStrike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286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8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-  </a:t>
                      </a:r>
                      <a:r>
                        <a:rPr lang="ru-RU" sz="18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Скот и птица на убой</a:t>
                      </a:r>
                      <a:r>
                        <a:rPr lang="ru-RU" sz="1800" b="1" i="0" u="none" strike="noStrike" kern="1200" baseline="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 (в живом весе)</a:t>
                      </a:r>
                      <a:endParaRPr lang="ru-RU" sz="1800" b="1" i="0" u="none" strike="noStrike" kern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242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242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голов 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242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242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1800</a:t>
                      </a:r>
                      <a:endParaRPr lang="ru-RU" sz="1800" b="1" i="0" u="none" strike="noStrike" kern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1800</a:t>
                      </a:r>
                      <a:endParaRPr lang="ru-RU" sz="1800" b="1" i="0" u="none" strike="noStrike" kern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286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8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Молоко</a:t>
                      </a:r>
                      <a:endParaRPr lang="ru-RU" sz="1800" b="1" i="0" u="none" strike="noStrike" kern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22860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242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242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голов 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242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242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8200</a:t>
                      </a:r>
                      <a:endParaRPr lang="ru-RU" sz="1800" b="1" i="0" u="none" strike="noStrike" kern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7544</a:t>
                      </a:r>
                      <a:endParaRPr lang="ru-RU" sz="1800" b="1" i="0" u="none" strike="noStrike" kern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286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8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- </a:t>
                      </a:r>
                      <a:r>
                        <a:rPr lang="ru-RU" sz="18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Яйца</a:t>
                      </a:r>
                      <a:endParaRPr lang="ru-RU" sz="1800" b="1" i="0" u="none" strike="noStrike" kern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242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242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голов 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242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0,7</a:t>
                      </a:r>
                      <a:endParaRPr lang="ru-RU" sz="1800" b="1" i="0" u="none" strike="noStrike" kern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0,7</a:t>
                      </a:r>
                      <a:endParaRPr lang="ru-RU" sz="1800" b="1" i="0" u="none" strike="noStrike" kern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graphicFrame>
        <p:nvGraphicFramePr>
          <p:cNvPr id="12" name="Объект 1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680917"/>
              </p:ext>
            </p:extLst>
          </p:nvPr>
        </p:nvGraphicFramePr>
        <p:xfrm>
          <a:off x="257175" y="942244"/>
          <a:ext cx="11684166" cy="25254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841" y="100984"/>
            <a:ext cx="566977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891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534125" y="47364"/>
            <a:ext cx="11216640" cy="663836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tint val="66000"/>
                  <a:satMod val="160000"/>
                </a:schemeClr>
              </a:gs>
              <a:gs pos="50000">
                <a:schemeClr val="bg2">
                  <a:lumMod val="90000"/>
                  <a:tint val="44500"/>
                  <a:satMod val="160000"/>
                </a:schemeClr>
              </a:gs>
              <a:gs pos="100000">
                <a:schemeClr val="bg2">
                  <a:lumMod val="90000"/>
                  <a:tint val="23500"/>
                  <a:satMod val="160000"/>
                </a:schemeClr>
              </a:gs>
            </a:gsLst>
            <a:lin ang="13500000" scaled="1"/>
            <a:tileRect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0" rIns="0" bIns="0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85000"/>
              </a:lnSpc>
              <a:defRPr/>
            </a:pPr>
            <a:r>
              <a:rPr lang="ru-RU" sz="3200" b="1" spc="-50" dirty="0">
                <a:solidFill>
                  <a:srgbClr val="CCDDEA">
                    <a:lumMod val="25000"/>
                  </a:srgbClr>
                </a:solidFill>
              </a:rPr>
              <a:t>Ремонт автомобильных дорог </a:t>
            </a:r>
            <a:r>
              <a:rPr lang="ru-RU" sz="3200" b="1" spc="-50" dirty="0" smtClean="0">
                <a:solidFill>
                  <a:srgbClr val="CCDDEA">
                    <a:lumMod val="25000"/>
                  </a:srgbClr>
                </a:solidFill>
              </a:rPr>
              <a:t>и </a:t>
            </a:r>
            <a:r>
              <a:rPr lang="ru-RU" sz="3200" b="1" spc="-50" dirty="0">
                <a:solidFill>
                  <a:srgbClr val="CCDDEA">
                    <a:lumMod val="25000"/>
                  </a:srgbClr>
                </a:solidFill>
              </a:rPr>
              <a:t>улиц местного значения</a:t>
            </a:r>
          </a:p>
        </p:txBody>
      </p:sp>
      <p:graphicFrame>
        <p:nvGraphicFramePr>
          <p:cNvPr id="15" name="Объект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79817993"/>
              </p:ext>
            </p:extLst>
          </p:nvPr>
        </p:nvGraphicFramePr>
        <p:xfrm>
          <a:off x="5970270" y="1135825"/>
          <a:ext cx="6221730" cy="4784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Объект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18617473"/>
              </p:ext>
            </p:extLst>
          </p:nvPr>
        </p:nvGraphicFramePr>
        <p:xfrm>
          <a:off x="274320" y="1410145"/>
          <a:ext cx="5573486" cy="32761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925831" y="4978836"/>
            <a:ext cx="10824934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 январь – декабрь 2019 года (по данным Управления ГИБДД УМВД России по Тюменской области) на территории Тобольского района произошло происшествий на автомобильных дорогах 141 единица, в 2018 году 115 единиц. При этом число погибших равняется в 2019 году 25 человек, в 2018 – 20 человек.</a:t>
            </a:r>
            <a:endParaRPr lang="ru-RU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0174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User\Рабочий стол\2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44770" y="2565766"/>
            <a:ext cx="2847230" cy="2116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1151078" y="67715"/>
            <a:ext cx="7681226" cy="707519"/>
          </a:xfrm>
          <a:prstGeom prst="rect">
            <a:avLst/>
          </a:prstGeom>
          <a:gradFill flip="none" rotWithShape="1">
            <a:gsLst>
              <a:gs pos="0">
                <a:schemeClr val="bg2">
                  <a:shade val="30000"/>
                  <a:satMod val="115000"/>
                </a:schemeClr>
              </a:gs>
              <a:gs pos="50000">
                <a:schemeClr val="bg2">
                  <a:shade val="67500"/>
                  <a:satMod val="115000"/>
                </a:schemeClr>
              </a:gs>
              <a:gs pos="100000">
                <a:schemeClr val="bg2">
                  <a:shade val="100000"/>
                  <a:satMod val="115000"/>
                </a:schemeClr>
              </a:gs>
            </a:gsLst>
            <a:lin ang="13500000" scaled="1"/>
            <a:tileRect/>
          </a:gradFill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b="1" dirty="0">
                <a:solidFill>
                  <a:srgbClr val="CCDDEA">
                    <a:lumMod val="25000"/>
                  </a:srgbClr>
                </a:solidFill>
              </a:rPr>
              <a:t>Жилищное строительство</a:t>
            </a: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2986" y="4706336"/>
            <a:ext cx="2677026" cy="16693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12" name="Объект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20553170"/>
              </p:ext>
            </p:extLst>
          </p:nvPr>
        </p:nvGraphicFramePr>
        <p:xfrm>
          <a:off x="894359" y="1687669"/>
          <a:ext cx="8301040" cy="38533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5" name="Прямоугольник 2"/>
          <p:cNvSpPr>
            <a:spLocks noChangeArrowheads="1"/>
          </p:cNvSpPr>
          <p:nvPr/>
        </p:nvSpPr>
        <p:spPr bwMode="auto">
          <a:xfrm>
            <a:off x="766772" y="2046534"/>
            <a:ext cx="8360229" cy="33855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spcAft>
                <a:spcPts val="600"/>
              </a:spcAft>
              <a:buNone/>
              <a:defRPr/>
            </a:pPr>
            <a:r>
              <a:rPr lang="ru-RU" altLang="ru-RU" sz="1600" b="1" dirty="0">
                <a:solidFill>
                  <a:srgbClr val="00206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Ввод индивидуальных </a:t>
            </a:r>
            <a:r>
              <a:rPr lang="ru-RU" altLang="ru-RU" sz="1600" b="1" dirty="0" smtClean="0">
                <a:solidFill>
                  <a:srgbClr val="00206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жилых домов </a:t>
            </a:r>
            <a:r>
              <a:rPr lang="ru-RU" altLang="ru-RU" sz="1600" b="1" dirty="0">
                <a:solidFill>
                  <a:srgbClr val="00206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населением </a:t>
            </a:r>
          </a:p>
        </p:txBody>
      </p:sp>
    </p:spTree>
    <p:extLst>
      <p:ext uri="{BB962C8B-B14F-4D97-AF65-F5344CB8AC3E}">
        <p14:creationId xmlns:p14="http://schemas.microsoft.com/office/powerpoint/2010/main" val="3381507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 txBox="1">
            <a:spLocks/>
          </p:cNvSpPr>
          <p:nvPr/>
        </p:nvSpPr>
        <p:spPr>
          <a:xfrm>
            <a:off x="1332853" y="90800"/>
            <a:ext cx="9794930" cy="10268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3200" b="1" dirty="0" smtClean="0">
                <a:ln w="12700">
                  <a:solidFill>
                    <a:srgbClr val="F5A408"/>
                  </a:solidFill>
                  <a:prstDash val="solid"/>
                </a:ln>
                <a:solidFill>
                  <a:srgbClr val="EE5818">
                    <a:lumMod val="50000"/>
                  </a:srgbClr>
                </a:solidFill>
                <a:effectLst>
                  <a:outerShdw dist="38100" dir="2640000" algn="bl" rotWithShape="0">
                    <a:srgbClr val="F5A408"/>
                  </a:outerShdw>
                </a:effectLst>
                <a:latin typeface="+mn-lt"/>
                <a:ea typeface="+mn-ea"/>
                <a:cs typeface="+mn-cs"/>
              </a:rPr>
              <a:t>ИНВЕСТИЦИИ В ОСНОВНОЙ КАПИТАЛ  ОРГАНИЗАЦИЙ (БЕЗ СМП) ЗА 2015-2019гг. (млн.руб.)</a:t>
            </a:r>
            <a:endParaRPr lang="ru-RU" sz="3200" b="1" dirty="0">
              <a:ln w="12700">
                <a:solidFill>
                  <a:srgbClr val="F5A408"/>
                </a:solidFill>
                <a:prstDash val="solid"/>
              </a:ln>
              <a:solidFill>
                <a:srgbClr val="EE5818">
                  <a:lumMod val="50000"/>
                </a:srgbClr>
              </a:solidFill>
              <a:effectLst>
                <a:outerShdw dist="38100" dir="2640000" algn="bl" rotWithShape="0">
                  <a:srgbClr val="F5A408"/>
                </a:outerShdw>
              </a:effectLst>
              <a:latin typeface="+mn-lt"/>
              <a:ea typeface="+mn-ea"/>
              <a:cs typeface="+mn-cs"/>
            </a:endParaRPr>
          </a:p>
        </p:txBody>
      </p:sp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3583341919"/>
              </p:ext>
            </p:extLst>
          </p:nvPr>
        </p:nvGraphicFramePr>
        <p:xfrm>
          <a:off x="571405" y="1456333"/>
          <a:ext cx="10833315" cy="49904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599887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Rectangle 2"/>
          <p:cNvSpPr>
            <a:spLocks noChangeArrowheads="1"/>
          </p:cNvSpPr>
          <p:nvPr/>
        </p:nvSpPr>
        <p:spPr bwMode="auto">
          <a:xfrm>
            <a:off x="2307957" y="8247"/>
            <a:ext cx="7808913" cy="60801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lIns="92075" tIns="46038" rIns="92075" bIns="46038" anchor="b"/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  <a:defRPr/>
            </a:pPr>
            <a:r>
              <a:rPr lang="ru-RU" altLang="ru-RU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Жилищно-коммунальное хозяйство 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952030"/>
              </p:ext>
            </p:extLst>
          </p:nvPr>
        </p:nvGraphicFramePr>
        <p:xfrm>
          <a:off x="717453" y="653170"/>
          <a:ext cx="11112917" cy="1713686"/>
        </p:xfrm>
        <a:graphic>
          <a:graphicData uri="http://schemas.openxmlformats.org/drawingml/2006/table">
            <a:tbl>
              <a:tblPr/>
              <a:tblGrid>
                <a:gridCol w="580260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0765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3022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77243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79329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D5008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Наименование показателя</a:t>
                      </a:r>
                    </a:p>
                    <a:p>
                      <a:pPr algn="l" fontAlgn="b"/>
                      <a:endParaRPr lang="ru-RU" sz="18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4242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r>
                        <a:rPr lang="ru-RU" sz="1800" b="1" i="0" u="none" strike="noStrike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Единица измерения</a:t>
                      </a:r>
                    </a:p>
                    <a:p>
                      <a:pPr algn="ctr" fontAlgn="b"/>
                      <a:endParaRPr lang="ru-RU" sz="18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4242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9pPr>
                    </a:lstStyle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D5008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2019</a:t>
                      </a:r>
                    </a:p>
                  </a:txBody>
                  <a:tcPr marL="91432" marR="91432" marT="45740" marB="4574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4242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9pPr>
                    </a:lstStyle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D5008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% к 2018 г.</a:t>
                      </a:r>
                    </a:p>
                  </a:txBody>
                  <a:tcPr marL="91432" marR="91432" marT="45740" marB="4574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4242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83106">
                <a:tc>
                  <a:txBody>
                    <a:bodyPr/>
                    <a:lstStyle/>
                    <a:p>
                      <a:pPr marL="342900" marR="0" lvl="0" indent="-34290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Расходы на жилищно-коммунальное хозяйство за счет всех источников финансирования </a:t>
                      </a:r>
                      <a:endParaRPr kumimoji="0" lang="ru-RU" altLang="ru-RU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2" marR="91432" marT="45740" marB="4574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242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242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тыс.руб.</a:t>
                      </a:r>
                    </a:p>
                  </a:txBody>
                  <a:tcPr marL="91432" marR="91432" marT="45740" marB="4574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242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242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80718,44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2" marR="91432" marT="45740" marB="4574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242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242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75,0</a:t>
                      </a:r>
                    </a:p>
                  </a:txBody>
                  <a:tcPr marL="91432" marR="91432" marT="45740" marB="4574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242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242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655955" y="3173045"/>
            <a:ext cx="11112916" cy="72943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Фактический уровень платежей населения составил – </a:t>
            </a:r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90%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что составляет 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 уровню прошлого года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83,2%.</a:t>
            </a:r>
            <a:endParaRPr lang="ru-RU" sz="1600" b="1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17454" y="4329329"/>
            <a:ext cx="11112915" cy="72943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Дебиторская задолженность предприятий и организаций ЖКХ составила </a:t>
            </a:r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33271,1 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рублей, что составляет к уровню прошлого года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92,6%.  </a:t>
            </a:r>
            <a:endParaRPr lang="ru-RU" sz="1600" b="1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7454" y="5555183"/>
            <a:ext cx="11112915" cy="646331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Кредиторская задолженность – </a:t>
            </a:r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1760,5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тыс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. рублей, что составляет к уровню прошлого года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35,3%. 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3248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" id="{5F128B03-DCCA-4EEB-AB3B-CF2899314A46}" vid="{3F1AAB62-24C6-49D2-8E01-B56FAC9A3DCD}"/>
    </a:ext>
  </a:extLst>
</a:theme>
</file>

<file path=ppt/theme/theme3.xml><?xml version="1.0" encoding="utf-8"?>
<a:theme xmlns:a="http://schemas.openxmlformats.org/drawingml/2006/main" name="5_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" id="{5F128B03-DCCA-4EEB-AB3B-CF2899314A46}" vid="{3F1AAB62-24C6-49D2-8E01-B56FAC9A3DCD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5153</TotalTime>
  <Words>717</Words>
  <Application>Microsoft Office PowerPoint</Application>
  <PresentationFormat>Произвольный</PresentationFormat>
  <Paragraphs>207</Paragraphs>
  <Slides>16</Slides>
  <Notes>15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16</vt:i4>
      </vt:variant>
    </vt:vector>
  </HeadingPairs>
  <TitlesOfParts>
    <vt:vector size="19" baseType="lpstr">
      <vt:lpstr>Тема Office</vt:lpstr>
      <vt:lpstr>Ретро</vt:lpstr>
      <vt:lpstr>5_Ретро</vt:lpstr>
      <vt:lpstr>К проекту решения Думы Тобольского муниципального района «Об исполнении бюджета Тобольского муниципального района за  2019 год»</vt:lpstr>
      <vt:lpstr>  Промышленность   Индекс производства промышленной продукции составил 133%  </vt:lpstr>
      <vt:lpstr>Промышленность  </vt:lpstr>
      <vt:lpstr>СЕЛЬСКОЕ ХОЗЯЙСТВО </vt:lpstr>
      <vt:lpstr>СЕЛЬСКОЕ ХОЗЯЙСТВО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Образование </vt:lpstr>
      <vt:lpstr>Культура и Спорт   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Бушина Татьяна Александровна</cp:lastModifiedBy>
  <cp:revision>472</cp:revision>
  <cp:lastPrinted>2016-11-28T06:52:02Z</cp:lastPrinted>
  <dcterms:created xsi:type="dcterms:W3CDTF">2014-11-18T10:21:22Z</dcterms:created>
  <dcterms:modified xsi:type="dcterms:W3CDTF">2020-04-27T09:49:02Z</dcterms:modified>
</cp:coreProperties>
</file>